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62" d="100"/>
          <a:sy n="62" d="100"/>
        </p:scale>
        <p:origin x="90"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AEAEE9-009E-41ED-A901-89D0388C541F}" type="datetimeFigureOut">
              <a:rPr lang="pl-PL" smtClean="0"/>
              <a:t>21.09.2015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CF1161-59DE-4B7B-A85F-FC7CAA09873D}" type="slidenum">
              <a:rPr lang="pl-PL" smtClean="0"/>
              <a:t>‹#›</a:t>
            </a:fld>
            <a:endParaRPr lang="pl-PL"/>
          </a:p>
        </p:txBody>
      </p:sp>
    </p:spTree>
    <p:extLst>
      <p:ext uri="{BB962C8B-B14F-4D97-AF65-F5344CB8AC3E}">
        <p14:creationId xmlns:p14="http://schemas.microsoft.com/office/powerpoint/2010/main" val="3393732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smtClean="0"/>
          </a:p>
        </p:txBody>
      </p:sp>
      <p:sp>
        <p:nvSpPr>
          <p:cNvPr id="24580"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086458DE-C850-4B52-BEB6-41A3AC2AA08C}" type="slidenum">
              <a:rPr lang="pl-PL" altLang="pl-PL"/>
              <a:pPr eaLnBrk="1" hangingPunct="1"/>
              <a:t>2</a:t>
            </a:fld>
            <a:endParaRPr lang="pl-PL" altLang="pl-PL"/>
          </a:p>
        </p:txBody>
      </p:sp>
    </p:spTree>
    <p:extLst>
      <p:ext uri="{BB962C8B-B14F-4D97-AF65-F5344CB8AC3E}">
        <p14:creationId xmlns:p14="http://schemas.microsoft.com/office/powerpoint/2010/main" val="3252289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smtClean="0"/>
          </a:p>
        </p:txBody>
      </p:sp>
      <p:sp>
        <p:nvSpPr>
          <p:cNvPr id="25604"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92E2C0DA-5D35-41F5-9A24-FB95F0F52687}" type="slidenum">
              <a:rPr lang="pl-PL" altLang="pl-PL"/>
              <a:pPr eaLnBrk="1" hangingPunct="1"/>
              <a:t>3</a:t>
            </a:fld>
            <a:endParaRPr lang="pl-PL" altLang="pl-PL"/>
          </a:p>
        </p:txBody>
      </p:sp>
    </p:spTree>
    <p:extLst>
      <p:ext uri="{BB962C8B-B14F-4D97-AF65-F5344CB8AC3E}">
        <p14:creationId xmlns:p14="http://schemas.microsoft.com/office/powerpoint/2010/main" val="1806360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smtClean="0"/>
          </a:p>
        </p:txBody>
      </p:sp>
      <p:sp>
        <p:nvSpPr>
          <p:cNvPr id="26628"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934E8D88-4C8D-4647-BD87-645B7A636FE7}" type="slidenum">
              <a:rPr lang="pl-PL" altLang="pl-PL"/>
              <a:pPr eaLnBrk="1" hangingPunct="1"/>
              <a:t>4</a:t>
            </a:fld>
            <a:endParaRPr lang="pl-PL" altLang="pl-PL"/>
          </a:p>
        </p:txBody>
      </p:sp>
    </p:spTree>
    <p:extLst>
      <p:ext uri="{BB962C8B-B14F-4D97-AF65-F5344CB8AC3E}">
        <p14:creationId xmlns:p14="http://schemas.microsoft.com/office/powerpoint/2010/main" val="4091421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pl-PL" altLang="pl-PL" smtClean="0"/>
          </a:p>
        </p:txBody>
      </p:sp>
      <p:sp>
        <p:nvSpPr>
          <p:cNvPr id="2765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C1E4FE2A-D77D-4ABC-BB59-561427E33D55}" type="slidenum">
              <a:rPr lang="pl-PL" altLang="pl-PL"/>
              <a:pPr eaLnBrk="1" hangingPunct="1"/>
              <a:t>5</a:t>
            </a:fld>
            <a:endParaRPr lang="pl-PL" altLang="pl-PL"/>
          </a:p>
        </p:txBody>
      </p:sp>
    </p:spTree>
    <p:extLst>
      <p:ext uri="{BB962C8B-B14F-4D97-AF65-F5344CB8AC3E}">
        <p14:creationId xmlns:p14="http://schemas.microsoft.com/office/powerpoint/2010/main" val="1872277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smtClean="0"/>
          </a:p>
        </p:txBody>
      </p:sp>
      <p:sp>
        <p:nvSpPr>
          <p:cNvPr id="2867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EDC93EB1-B3D9-4793-B246-F6B48DCE492C}" type="slidenum">
              <a:rPr lang="pl-PL" altLang="pl-PL"/>
              <a:pPr eaLnBrk="1" hangingPunct="1"/>
              <a:t>7</a:t>
            </a:fld>
            <a:endParaRPr lang="pl-PL" altLang="pl-PL"/>
          </a:p>
        </p:txBody>
      </p:sp>
    </p:spTree>
    <p:extLst>
      <p:ext uri="{BB962C8B-B14F-4D97-AF65-F5344CB8AC3E}">
        <p14:creationId xmlns:p14="http://schemas.microsoft.com/office/powerpoint/2010/main" val="74194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smtClean="0"/>
          </a:p>
        </p:txBody>
      </p:sp>
      <p:sp>
        <p:nvSpPr>
          <p:cNvPr id="29700"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78BF8478-C6D7-4A20-AE93-CC1B8C22B435}" type="slidenum">
              <a:rPr lang="pl-PL" altLang="pl-PL"/>
              <a:pPr eaLnBrk="1" hangingPunct="1"/>
              <a:t>8</a:t>
            </a:fld>
            <a:endParaRPr lang="pl-PL" altLang="pl-PL"/>
          </a:p>
        </p:txBody>
      </p:sp>
    </p:spTree>
    <p:extLst>
      <p:ext uri="{BB962C8B-B14F-4D97-AF65-F5344CB8AC3E}">
        <p14:creationId xmlns:p14="http://schemas.microsoft.com/office/powerpoint/2010/main" val="1569466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smtClean="0"/>
          </a:p>
        </p:txBody>
      </p:sp>
      <p:sp>
        <p:nvSpPr>
          <p:cNvPr id="30724"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847E6317-F12B-491C-8674-1EA96CB3C6EC}" type="slidenum">
              <a:rPr lang="pl-PL" altLang="pl-PL"/>
              <a:pPr eaLnBrk="1" hangingPunct="1"/>
              <a:t>9</a:t>
            </a:fld>
            <a:endParaRPr lang="pl-PL" altLang="pl-PL"/>
          </a:p>
        </p:txBody>
      </p:sp>
    </p:spTree>
    <p:extLst>
      <p:ext uri="{BB962C8B-B14F-4D97-AF65-F5344CB8AC3E}">
        <p14:creationId xmlns:p14="http://schemas.microsoft.com/office/powerpoint/2010/main" val="25094124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smtClean="0"/>
          </a:p>
        </p:txBody>
      </p:sp>
      <p:sp>
        <p:nvSpPr>
          <p:cNvPr id="31748"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3FCE41A6-8830-470B-9722-7C9050F888D9}" type="slidenum">
              <a:rPr lang="pl-PL" altLang="pl-PL"/>
              <a:pPr eaLnBrk="1" hangingPunct="1"/>
              <a:t>10</a:t>
            </a:fld>
            <a:endParaRPr lang="pl-PL" altLang="pl-PL"/>
          </a:p>
        </p:txBody>
      </p:sp>
    </p:spTree>
    <p:extLst>
      <p:ext uri="{BB962C8B-B14F-4D97-AF65-F5344CB8AC3E}">
        <p14:creationId xmlns:p14="http://schemas.microsoft.com/office/powerpoint/2010/main" val="995052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smtClean="0"/>
          </a:p>
        </p:txBody>
      </p:sp>
      <p:sp>
        <p:nvSpPr>
          <p:cNvPr id="3277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5CF7DA3C-713E-4224-A71B-A9399F6AA1C1}" type="slidenum">
              <a:rPr lang="pl-PL" altLang="pl-PL"/>
              <a:pPr eaLnBrk="1" hangingPunct="1"/>
              <a:t>11</a:t>
            </a:fld>
            <a:endParaRPr lang="pl-PL" altLang="pl-PL"/>
          </a:p>
        </p:txBody>
      </p:sp>
    </p:spTree>
    <p:extLst>
      <p:ext uri="{BB962C8B-B14F-4D97-AF65-F5344CB8AC3E}">
        <p14:creationId xmlns:p14="http://schemas.microsoft.com/office/powerpoint/2010/main" val="456294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3601F7C6-ACCF-47D8-9512-3665F962EC85}" type="datetimeFigureOut">
              <a:rPr lang="pl-PL" smtClean="0"/>
              <a:t>21.09.2015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356500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601F7C6-ACCF-47D8-9512-3665F962EC85}" type="datetimeFigureOut">
              <a:rPr lang="pl-PL" smtClean="0"/>
              <a:t>21.09.2015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3524117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601F7C6-ACCF-47D8-9512-3665F962EC85}" type="datetimeFigureOut">
              <a:rPr lang="pl-PL" smtClean="0"/>
              <a:t>21.09.2015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26969239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l-PL" smtClean="0"/>
              <a:t>Kliknij, aby edytować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3601F7C6-ACCF-47D8-9512-3665F962EC85}" type="datetimeFigureOut">
              <a:rPr lang="pl-PL" smtClean="0"/>
              <a:t>21.09.2015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E9175D7-E98A-464E-A65B-25E1A545AC9A}" type="slidenum">
              <a:rPr lang="pl-PL" smtClean="0"/>
              <a:t>‹#›</a:t>
            </a:fld>
            <a:endParaRPr lang="pl-P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2440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3601F7C6-ACCF-47D8-9512-3665F962EC85}" type="datetimeFigureOut">
              <a:rPr lang="pl-PL" smtClean="0"/>
              <a:t>21.09.2015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1373591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l-PL" smtClean="0"/>
              <a:t>Kliknij, aby edytować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3601F7C6-ACCF-47D8-9512-3665F962EC85}" type="datetimeFigureOut">
              <a:rPr lang="pl-PL" smtClean="0"/>
              <a:t>21.09.2015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E9175D7-E98A-464E-A65B-25E1A545AC9A}" type="slidenum">
              <a:rPr lang="pl-PL" smtClean="0"/>
              <a:t>‹#›</a:t>
            </a:fld>
            <a:endParaRPr lang="pl-P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64202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l-PL" smtClean="0"/>
              <a:t>Kliknij, aby edytować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3601F7C6-ACCF-47D8-9512-3665F962EC85}" type="datetimeFigureOut">
              <a:rPr lang="pl-PL" smtClean="0"/>
              <a:t>21.09.2015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9922564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097280" y="2582334"/>
            <a:ext cx="4937760" cy="3378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217920" y="2582334"/>
            <a:ext cx="4937760" cy="3378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3601F7C6-ACCF-47D8-9512-3665F962EC85}" type="datetimeFigureOut">
              <a:rPr lang="pl-PL" smtClean="0"/>
              <a:t>21.09.2015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41017590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3601F7C6-ACCF-47D8-9512-3665F962EC85}" type="datetimeFigureOut">
              <a:rPr lang="pl-PL" smtClean="0"/>
              <a:t>21.09.2015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10893375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601F7C6-ACCF-47D8-9512-3665F962EC85}" type="datetimeFigureOut">
              <a:rPr lang="pl-PL" smtClean="0"/>
              <a:t>21.09.2015</a:t>
            </a:fld>
            <a:endParaRPr lang="pl-P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l-PL"/>
          </a:p>
        </p:txBody>
      </p:sp>
      <p:sp>
        <p:nvSpPr>
          <p:cNvPr id="9" name="Slide Number Placeholder 8"/>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36151689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l-PL" smtClean="0"/>
              <a:t>Kliknij, aby edytować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601F7C6-ACCF-47D8-9512-3665F962EC85}" type="datetimeFigureOut">
              <a:rPr lang="pl-PL" smtClean="0"/>
              <a:t>21.09.2015</a:t>
            </a:fld>
            <a:endParaRPr lang="pl-P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pl-P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175D7-E98A-464E-A65B-25E1A545AC9A}" type="slidenum">
              <a:rPr lang="pl-PL" smtClean="0"/>
              <a:t>‹#›</a:t>
            </a:fld>
            <a:endParaRPr lang="pl-PL"/>
          </a:p>
        </p:txBody>
      </p:sp>
    </p:spTree>
    <p:extLst>
      <p:ext uri="{BB962C8B-B14F-4D97-AF65-F5344CB8AC3E}">
        <p14:creationId xmlns:p14="http://schemas.microsoft.com/office/powerpoint/2010/main" val="3038850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601F7C6-ACCF-47D8-9512-3665F962EC85}" type="datetimeFigureOut">
              <a:rPr lang="pl-PL" smtClean="0"/>
              <a:t>21.09.2015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16619823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3601F7C6-ACCF-47D8-9512-3665F962EC85}" type="datetimeFigureOut">
              <a:rPr lang="pl-PL" smtClean="0"/>
              <a:t>21.09.2015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38984870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3601F7C6-ACCF-47D8-9512-3665F962EC85}" type="datetimeFigureOut">
              <a:rPr lang="pl-PL" smtClean="0"/>
              <a:t>21.09.2015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25291481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3601F7C6-ACCF-47D8-9512-3665F962EC85}" type="datetimeFigureOut">
              <a:rPr lang="pl-PL" smtClean="0"/>
              <a:t>21.09.2015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285365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3601F7C6-ACCF-47D8-9512-3665F962EC85}" type="datetimeFigureOut">
              <a:rPr lang="pl-PL" smtClean="0"/>
              <a:t>21.09.2015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1755578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601F7C6-ACCF-47D8-9512-3665F962EC85}" type="datetimeFigureOut">
              <a:rPr lang="pl-PL" smtClean="0"/>
              <a:t>21.09.2015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3515454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3601F7C6-ACCF-47D8-9512-3665F962EC85}" type="datetimeFigureOut">
              <a:rPr lang="pl-PL" smtClean="0"/>
              <a:t>21.09.2015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1322267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3601F7C6-ACCF-47D8-9512-3665F962EC85}" type="datetimeFigureOut">
              <a:rPr lang="pl-PL" smtClean="0"/>
              <a:t>21.09.2015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718591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601F7C6-ACCF-47D8-9512-3665F962EC85}" type="datetimeFigureOut">
              <a:rPr lang="pl-PL" smtClean="0"/>
              <a:t>21.09.2015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2820986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601F7C6-ACCF-47D8-9512-3665F962EC85}" type="datetimeFigureOut">
              <a:rPr lang="pl-PL" smtClean="0"/>
              <a:t>21.09.2015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422169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601F7C6-ACCF-47D8-9512-3665F962EC85}" type="datetimeFigureOut">
              <a:rPr lang="pl-PL" smtClean="0"/>
              <a:t>21.09.2015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E9175D7-E98A-464E-A65B-25E1A545AC9A}" type="slidenum">
              <a:rPr lang="pl-PL" smtClean="0"/>
              <a:t>‹#›</a:t>
            </a:fld>
            <a:endParaRPr lang="pl-PL"/>
          </a:p>
        </p:txBody>
      </p:sp>
    </p:spTree>
    <p:extLst>
      <p:ext uri="{BB962C8B-B14F-4D97-AF65-F5344CB8AC3E}">
        <p14:creationId xmlns:p14="http://schemas.microsoft.com/office/powerpoint/2010/main" val="3075051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01F7C6-ACCF-47D8-9512-3665F962EC85}" type="datetimeFigureOut">
              <a:rPr lang="pl-PL" smtClean="0"/>
              <a:t>21.09.2015</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9175D7-E98A-464E-A65B-25E1A545AC9A}" type="slidenum">
              <a:rPr lang="pl-PL" smtClean="0"/>
              <a:t>‹#›</a:t>
            </a:fld>
            <a:endParaRPr lang="pl-PL"/>
          </a:p>
        </p:txBody>
      </p:sp>
    </p:spTree>
    <p:extLst>
      <p:ext uri="{BB962C8B-B14F-4D97-AF65-F5344CB8AC3E}">
        <p14:creationId xmlns:p14="http://schemas.microsoft.com/office/powerpoint/2010/main" val="322121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l-PL" smtClean="0"/>
              <a:t>Kliknij, aby edytować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601F7C6-ACCF-47D8-9512-3665F962EC85}" type="datetimeFigureOut">
              <a:rPr lang="pl-PL" smtClean="0"/>
              <a:t>21.09.2015</a:t>
            </a:fld>
            <a:endParaRPr lang="pl-P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l-P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E9175D7-E98A-464E-A65B-25E1A545AC9A}" type="slidenum">
              <a:rPr lang="pl-PL" smtClean="0"/>
              <a:t>‹#›</a:t>
            </a:fld>
            <a:endParaRPr lang="pl-P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8293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stopki 1"/>
          <p:cNvSpPr>
            <a:spLocks noGrp="1"/>
          </p:cNvSpPr>
          <p:nvPr>
            <p:ph type="ftr" sz="quarter" idx="11"/>
          </p:nvPr>
        </p:nvSpPr>
        <p:spPr>
          <a:xfrm>
            <a:off x="1524000" y="6092826"/>
            <a:ext cx="8532440" cy="765175"/>
          </a:xfrm>
        </p:spPr>
        <p:txBody>
          <a:bodyPr/>
          <a:lstStyle/>
          <a:p>
            <a:pPr>
              <a:defRPr/>
            </a:pPr>
            <a:r>
              <a:rPr lang="pl-PL" sz="1050" b="1" i="1" dirty="0">
                <a:latin typeface="Arial" pitchFamily="34" charset="0"/>
                <a:cs typeface="Arial" pitchFamily="34" charset="0"/>
              </a:rPr>
              <a:t>Projekt nr PO KL 04.01.01-00-029/09 pt.„Dostosowanie modelu kształcenia studentów filologii polskiej do wyzwań współczesnego rynku pracy (ze szczególnym uwzględnieniem rozwoju kompetencji informatycznych oraz informacyjno medialnych)”. </a:t>
            </a:r>
          </a:p>
          <a:p>
            <a:pPr>
              <a:defRPr/>
            </a:pPr>
            <a:r>
              <a:rPr lang="pl-PL" sz="1050" b="1" i="1" dirty="0">
                <a:latin typeface="Arial" pitchFamily="34" charset="0"/>
                <a:cs typeface="Arial" pitchFamily="34" charset="0"/>
              </a:rPr>
              <a:t>Wydział Filologii Polskiej i Klasycznej UAM w Poznaniu</a:t>
            </a:r>
            <a:endParaRPr lang="pl-PL" sz="1050" dirty="0">
              <a:latin typeface="Arial" pitchFamily="34" charset="0"/>
              <a:cs typeface="Arial" pitchFamily="34" charset="0"/>
            </a:endParaRPr>
          </a:p>
        </p:txBody>
      </p:sp>
      <p:pic>
        <p:nvPicPr>
          <p:cNvPr id="2051" name="Obraz 4" descr="KAPITAL_LUDZKIns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
            <a:ext cx="3106738" cy="15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Obraz 6" descr="UE+EFS_L-kolor.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0136" y="308769"/>
            <a:ext cx="2420938"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pole tekstowe 7"/>
          <p:cNvSpPr txBox="1">
            <a:spLocks noChangeArrowheads="1"/>
          </p:cNvSpPr>
          <p:nvPr/>
        </p:nvSpPr>
        <p:spPr bwMode="auto">
          <a:xfrm>
            <a:off x="1524000" y="1125539"/>
            <a:ext cx="810039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pl-PL" sz="1200" dirty="0">
                <a:latin typeface="Calibri" pitchFamily="34" charset="0"/>
              </a:rPr>
              <a:t>Projekt współfinansowany przez Unię Europejską w ramach Europejskiego Funduszu Społecznego </a:t>
            </a:r>
          </a:p>
        </p:txBody>
      </p:sp>
      <p:pic>
        <p:nvPicPr>
          <p:cNvPr id="2054" name="Obraz 1" descr="Đ"/>
          <p:cNvPicPr>
            <a:picLocks noChangeAspect="1" noChangeArrowheads="1"/>
          </p:cNvPicPr>
          <p:nvPr/>
        </p:nvPicPr>
        <p:blipFill>
          <a:blip r:embed="rId4">
            <a:grayscl/>
            <a:biLevel thresh="50000"/>
            <a:extLst>
              <a:ext uri="{28A0092B-C50C-407E-A947-70E740481C1C}">
                <a14:useLocalDpi xmlns:a14="http://schemas.microsoft.com/office/drawing/2010/main" val="0"/>
              </a:ext>
            </a:extLst>
          </a:blip>
          <a:srcRect/>
          <a:stretch>
            <a:fillRect/>
          </a:stretch>
        </p:blipFill>
        <p:spPr bwMode="auto">
          <a:xfrm>
            <a:off x="5159897" y="404813"/>
            <a:ext cx="10842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pole tekstowe 10"/>
          <p:cNvSpPr txBox="1">
            <a:spLocks noChangeArrowheads="1"/>
          </p:cNvSpPr>
          <p:nvPr/>
        </p:nvSpPr>
        <p:spPr bwMode="auto">
          <a:xfrm>
            <a:off x="1992314" y="1989139"/>
            <a:ext cx="7560071" cy="1323439"/>
          </a:xfrm>
          <a:prstGeom prst="rect">
            <a:avLst/>
          </a:prstGeom>
          <a:solidFill>
            <a:srgbClr val="FF6699"/>
          </a:solidFill>
          <a:ln w="9525">
            <a:solidFill>
              <a:srgbClr val="000000"/>
            </a:solidFill>
            <a:miter lim="800000"/>
            <a:headEnd/>
            <a:tailEnd/>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pl-PL" sz="2400" dirty="0" smtClean="0"/>
              <a:t>Dwujęzyczność i literatura</a:t>
            </a:r>
            <a:endParaRPr lang="pl-PL" dirty="0">
              <a:latin typeface="Calibri" pitchFamily="34" charset="0"/>
            </a:endParaRPr>
          </a:p>
          <a:p>
            <a:pPr algn="ctr" eaLnBrk="1" hangingPunct="1"/>
            <a:endParaRPr lang="pl-PL" sz="1400" dirty="0">
              <a:latin typeface="Calibri" pitchFamily="34" charset="0"/>
            </a:endParaRPr>
          </a:p>
          <a:p>
            <a:pPr algn="ctr" eaLnBrk="1" hangingPunct="1"/>
            <a:endParaRPr lang="pl-PL" sz="1400" dirty="0">
              <a:latin typeface="Calibri" pitchFamily="34" charset="0"/>
            </a:endParaRPr>
          </a:p>
          <a:p>
            <a:pPr algn="ctr" eaLnBrk="1" hangingPunct="1"/>
            <a:endParaRPr lang="pl-PL" sz="1400" dirty="0">
              <a:latin typeface="Calibri" pitchFamily="34" charset="0"/>
            </a:endParaRPr>
          </a:p>
          <a:p>
            <a:pPr algn="ctr" eaLnBrk="1" hangingPunct="1"/>
            <a:r>
              <a:rPr lang="pl-PL" sz="1400" dirty="0" smtClean="0">
                <a:latin typeface="Calibri" pitchFamily="34" charset="0"/>
              </a:rPr>
              <a:t>Prezentacja współfinansowana </a:t>
            </a:r>
            <a:r>
              <a:rPr lang="pl-PL" sz="1400" dirty="0">
                <a:latin typeface="Calibri" pitchFamily="34" charset="0"/>
              </a:rPr>
              <a:t>przez Unię Europejską w ramach Europejskiego Funduszu Społecznego </a:t>
            </a:r>
          </a:p>
        </p:txBody>
      </p:sp>
    </p:spTree>
    <p:extLst>
      <p:ext uri="{BB962C8B-B14F-4D97-AF65-F5344CB8AC3E}">
        <p14:creationId xmlns:p14="http://schemas.microsoft.com/office/powerpoint/2010/main" val="2783286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r>
              <a:rPr lang="pl-PL" altLang="pl-PL" sz="2800"/>
              <a:t>Warianty uzewnętrzniania się wielojęzycznych możliwości twórczych:</a:t>
            </a:r>
          </a:p>
        </p:txBody>
      </p:sp>
      <p:sp>
        <p:nvSpPr>
          <p:cNvPr id="12291" name="Rectangle 3"/>
          <p:cNvSpPr>
            <a:spLocks noGrp="1" noChangeArrowheads="1"/>
          </p:cNvSpPr>
          <p:nvPr>
            <p:ph idx="1"/>
          </p:nvPr>
        </p:nvSpPr>
        <p:spPr/>
        <p:txBody>
          <a:bodyPr/>
          <a:lstStyle/>
          <a:p>
            <a:pPr eaLnBrk="1" hangingPunct="1"/>
            <a:r>
              <a:rPr lang="pl-PL" altLang="pl-PL" sz="2000"/>
              <a:t>Pisarz rozpoczyna działalność literacką w języku innym niż język jego późniejszej dojrzałej twórczości (Choromański, Stryjkowski);</a:t>
            </a:r>
          </a:p>
          <a:p>
            <a:pPr eaLnBrk="1" hangingPunct="1"/>
            <a:r>
              <a:rPr lang="pl-PL" altLang="pl-PL" sz="2000"/>
              <a:t>Pisarz uprawia (sporadycznie lub przez dłuższy czas) twórczość w języku rodzimym i w języku obcym równolegle (Rittner, Przybyszewski, Jasieński, Kuncewiczowa, S.Beckett, S.Themerson, H.Klimko-Dobrzaniecki);</a:t>
            </a:r>
          </a:p>
          <a:p>
            <a:pPr eaLnBrk="1" hangingPunct="1"/>
            <a:r>
              <a:rPr lang="pl-PL" altLang="pl-PL" sz="2000"/>
              <a:t>Pisarz od razu tworzy w języku innym niż rodzimy (J.Conrad, J.Kosiński, Rita Tornborg);</a:t>
            </a:r>
          </a:p>
          <a:p>
            <a:pPr eaLnBrk="1" hangingPunct="1"/>
            <a:r>
              <a:rPr lang="pl-PL" altLang="pl-PL" sz="2000"/>
              <a:t>Pisarz po pewnym czasie i z różnych przyczyn rezygnuje z tworzenia w języku rodzimym i kontynuuje twórczość w języku obcym (Artur Koestler, Vladimir Nabokov).</a:t>
            </a:r>
          </a:p>
          <a:p>
            <a:pPr eaLnBrk="1" hangingPunct="1"/>
            <a:endParaRPr lang="pl-PL" altLang="pl-PL" sz="2000"/>
          </a:p>
        </p:txBody>
      </p:sp>
    </p:spTree>
    <p:extLst>
      <p:ext uri="{BB962C8B-B14F-4D97-AF65-F5344CB8AC3E}">
        <p14:creationId xmlns:p14="http://schemas.microsoft.com/office/powerpoint/2010/main" val="675375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pl-PL" altLang="pl-PL" sz="3400"/>
              <a:t>Postacie dwujęzyczności literackiej:</a:t>
            </a:r>
          </a:p>
        </p:txBody>
      </p:sp>
      <p:sp>
        <p:nvSpPr>
          <p:cNvPr id="13315" name="Rectangle 3"/>
          <p:cNvSpPr>
            <a:spLocks noGrp="1" noChangeArrowheads="1"/>
          </p:cNvSpPr>
          <p:nvPr>
            <p:ph idx="1"/>
          </p:nvPr>
        </p:nvSpPr>
        <p:spPr/>
        <p:txBody>
          <a:bodyPr/>
          <a:lstStyle/>
          <a:p>
            <a:pPr eaLnBrk="1" hangingPunct="1"/>
            <a:r>
              <a:rPr lang="pl-PL" altLang="pl-PL" sz="2000"/>
              <a:t>Twórczość oryginalna w języku rodzimym plus twórczość translatorska (Boy-Żeleński, Iwaszkiewicz, Barańczak): dwujęzyczność funkcjonalna;</a:t>
            </a:r>
          </a:p>
          <a:p>
            <a:pPr eaLnBrk="1" hangingPunct="1"/>
            <a:r>
              <a:rPr lang="pl-PL" altLang="pl-PL" sz="2000"/>
              <a:t>Twórczość w dwóch (lub więcej) językach, ale ze specjalizacją językową (np. utwory literackie w języku L</a:t>
            </a:r>
            <a:r>
              <a:rPr lang="pl-PL" altLang="pl-PL" sz="2000" baseline="-25000"/>
              <a:t>1</a:t>
            </a:r>
            <a:r>
              <a:rPr lang="pl-PL" altLang="pl-PL" sz="2000"/>
              <a:t>, teksty nieliterackie w języku L</a:t>
            </a:r>
            <a:r>
              <a:rPr lang="pl-PL" altLang="pl-PL" sz="2000" baseline="-25000"/>
              <a:t>2</a:t>
            </a:r>
            <a:r>
              <a:rPr lang="pl-PL" altLang="pl-PL" sz="2000"/>
              <a:t>: Conrad, Miłosz, Brodski): dwujęzyczność twórcza niepełna;</a:t>
            </a:r>
          </a:p>
          <a:p>
            <a:pPr eaLnBrk="1" hangingPunct="1"/>
            <a:r>
              <a:rPr lang="pl-PL" altLang="pl-PL" sz="2000"/>
              <a:t>Tworzenie dzieł równorzędnych co do wartości artystycznej (przynajmniej w intencji autora) w dwóch lub więcej językach; także przekład autorski (Przybyszewski, Rittner, Rilke, Beckett, Themerson, W.Wasilewska). </a:t>
            </a:r>
          </a:p>
          <a:p>
            <a:pPr eaLnBrk="1" hangingPunct="1"/>
            <a:endParaRPr lang="pl-PL" altLang="pl-PL" sz="2000"/>
          </a:p>
        </p:txBody>
      </p:sp>
    </p:spTree>
    <p:extLst>
      <p:ext uri="{BB962C8B-B14F-4D97-AF65-F5344CB8AC3E}">
        <p14:creationId xmlns:p14="http://schemas.microsoft.com/office/powerpoint/2010/main" val="2060590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err="1" smtClean="0"/>
              <a:t>Eva</a:t>
            </a:r>
            <a:r>
              <a:rPr lang="pl-PL" dirty="0" smtClean="0"/>
              <a:t> Hoffman, </a:t>
            </a:r>
            <a:r>
              <a:rPr lang="pl-PL" i="1" dirty="0" smtClean="0"/>
              <a:t>Zagubione w przekładzie </a:t>
            </a:r>
            <a:r>
              <a:rPr lang="pl-PL" dirty="0" smtClean="0"/>
              <a:t>(</a:t>
            </a:r>
            <a:r>
              <a:rPr lang="pl-PL" i="1" dirty="0" smtClean="0"/>
              <a:t>Lost in </a:t>
            </a:r>
            <a:r>
              <a:rPr lang="pl-PL" i="1" dirty="0" err="1" smtClean="0"/>
              <a:t>Translation</a:t>
            </a:r>
            <a:r>
              <a:rPr lang="pl-PL" i="1" dirty="0" smtClean="0"/>
              <a:t>. A Life in a New Language</a:t>
            </a:r>
            <a:r>
              <a:rPr lang="pl-PL" dirty="0" smtClean="0"/>
              <a:t>), 1995 </a:t>
            </a:r>
            <a:endParaRPr lang="pl-PL" dirty="0"/>
          </a:p>
        </p:txBody>
      </p:sp>
      <p:pic>
        <p:nvPicPr>
          <p:cNvPr id="4" name="Symbol zastępczy zawartości 3"/>
          <p:cNvPicPr>
            <a:picLocks noGrp="1" noChangeAspect="1"/>
          </p:cNvPicPr>
          <p:nvPr>
            <p:ph idx="1"/>
          </p:nvPr>
        </p:nvPicPr>
        <p:blipFill>
          <a:blip r:embed="rId2"/>
          <a:stretch>
            <a:fillRect/>
          </a:stretch>
        </p:blipFill>
        <p:spPr>
          <a:xfrm>
            <a:off x="1617882" y="2297946"/>
            <a:ext cx="9017196" cy="3405431"/>
          </a:xfrm>
          <a:prstGeom prst="rect">
            <a:avLst/>
          </a:prstGeom>
        </p:spPr>
      </p:pic>
    </p:spTree>
    <p:extLst>
      <p:ext uri="{BB962C8B-B14F-4D97-AF65-F5344CB8AC3E}">
        <p14:creationId xmlns:p14="http://schemas.microsoft.com/office/powerpoint/2010/main" val="726245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stopki 1"/>
          <p:cNvSpPr>
            <a:spLocks noGrp="1"/>
          </p:cNvSpPr>
          <p:nvPr>
            <p:ph type="ftr" sz="quarter" idx="11"/>
          </p:nvPr>
        </p:nvSpPr>
        <p:spPr>
          <a:xfrm>
            <a:off x="1524000" y="6092826"/>
            <a:ext cx="8532440" cy="765175"/>
          </a:xfrm>
        </p:spPr>
        <p:txBody>
          <a:bodyPr/>
          <a:lstStyle/>
          <a:p>
            <a:pPr>
              <a:defRPr/>
            </a:pPr>
            <a:r>
              <a:rPr lang="pl-PL" sz="1050" b="1" i="1" dirty="0">
                <a:latin typeface="Arial" pitchFamily="34" charset="0"/>
                <a:cs typeface="Arial" pitchFamily="34" charset="0"/>
              </a:rPr>
              <a:t>Projekt nr PO KL 04.01.01-00-029/09 pt.„Dostosowanie modelu kształcenia studentów filologii polskiej do wyzwań współczesnego rynku pracy (ze szczególnym uwzględnieniem rozwoju kompetencji informatycznych oraz informacyjno medialnych)”. </a:t>
            </a:r>
          </a:p>
          <a:p>
            <a:pPr>
              <a:defRPr/>
            </a:pPr>
            <a:r>
              <a:rPr lang="pl-PL" sz="1050" b="1" i="1" dirty="0">
                <a:latin typeface="Arial" pitchFamily="34" charset="0"/>
                <a:cs typeface="Arial" pitchFamily="34" charset="0"/>
              </a:rPr>
              <a:t>Wydział Filologii Polskiej i Klasycznej UAM w Poznaniu</a:t>
            </a:r>
            <a:endParaRPr lang="pl-PL" sz="1050" dirty="0">
              <a:latin typeface="Arial" pitchFamily="34" charset="0"/>
              <a:cs typeface="Arial" pitchFamily="34" charset="0"/>
            </a:endParaRPr>
          </a:p>
        </p:txBody>
      </p:sp>
      <p:pic>
        <p:nvPicPr>
          <p:cNvPr id="2051" name="Obraz 4" descr="KAPITAL_LUDZKIns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
            <a:ext cx="3106738" cy="15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Obraz 6" descr="UE+EFS_L-kolor.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0136" y="308769"/>
            <a:ext cx="2420938"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pole tekstowe 7"/>
          <p:cNvSpPr txBox="1">
            <a:spLocks noChangeArrowheads="1"/>
          </p:cNvSpPr>
          <p:nvPr/>
        </p:nvSpPr>
        <p:spPr bwMode="auto">
          <a:xfrm>
            <a:off x="1524000" y="1125539"/>
            <a:ext cx="810039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pl-PL" sz="1200" dirty="0">
                <a:latin typeface="Calibri" pitchFamily="34" charset="0"/>
              </a:rPr>
              <a:t>Projekt współfinansowany przez Unię Europejską w ramach Europejskiego Funduszu Społecznego </a:t>
            </a:r>
          </a:p>
        </p:txBody>
      </p:sp>
      <p:pic>
        <p:nvPicPr>
          <p:cNvPr id="2054" name="Obraz 1" descr="Đ"/>
          <p:cNvPicPr>
            <a:picLocks noChangeAspect="1" noChangeArrowheads="1"/>
          </p:cNvPicPr>
          <p:nvPr/>
        </p:nvPicPr>
        <p:blipFill>
          <a:blip r:embed="rId4">
            <a:grayscl/>
            <a:biLevel thresh="50000"/>
            <a:extLst>
              <a:ext uri="{28A0092B-C50C-407E-A947-70E740481C1C}">
                <a14:useLocalDpi xmlns:a14="http://schemas.microsoft.com/office/drawing/2010/main" val="0"/>
              </a:ext>
            </a:extLst>
          </a:blip>
          <a:srcRect/>
          <a:stretch>
            <a:fillRect/>
          </a:stretch>
        </p:blipFill>
        <p:spPr bwMode="auto">
          <a:xfrm>
            <a:off x="5159897" y="404813"/>
            <a:ext cx="10842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pole tekstowe 10"/>
          <p:cNvSpPr txBox="1">
            <a:spLocks noChangeArrowheads="1"/>
          </p:cNvSpPr>
          <p:nvPr/>
        </p:nvSpPr>
        <p:spPr bwMode="auto">
          <a:xfrm>
            <a:off x="1992314" y="1989139"/>
            <a:ext cx="7560071" cy="1323439"/>
          </a:xfrm>
          <a:prstGeom prst="rect">
            <a:avLst/>
          </a:prstGeom>
          <a:solidFill>
            <a:srgbClr val="FF6699"/>
          </a:solidFill>
          <a:ln w="9525">
            <a:solidFill>
              <a:srgbClr val="000000"/>
            </a:solidFill>
            <a:miter lim="800000"/>
            <a:headEnd/>
            <a:tailEnd/>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pl-PL" sz="2400" dirty="0" smtClean="0"/>
              <a:t>Dwujęzyczność i literatura</a:t>
            </a:r>
            <a:endParaRPr lang="pl-PL" dirty="0">
              <a:latin typeface="Calibri" pitchFamily="34" charset="0"/>
            </a:endParaRPr>
          </a:p>
          <a:p>
            <a:pPr algn="ctr" eaLnBrk="1" hangingPunct="1"/>
            <a:endParaRPr lang="pl-PL" sz="1400" dirty="0">
              <a:latin typeface="Calibri" pitchFamily="34" charset="0"/>
            </a:endParaRPr>
          </a:p>
          <a:p>
            <a:pPr algn="ctr" eaLnBrk="1" hangingPunct="1"/>
            <a:endParaRPr lang="pl-PL" sz="1400" dirty="0">
              <a:latin typeface="Calibri" pitchFamily="34" charset="0"/>
            </a:endParaRPr>
          </a:p>
          <a:p>
            <a:pPr algn="ctr" eaLnBrk="1" hangingPunct="1"/>
            <a:endParaRPr lang="pl-PL" sz="1400" dirty="0">
              <a:latin typeface="Calibri" pitchFamily="34" charset="0"/>
            </a:endParaRPr>
          </a:p>
          <a:p>
            <a:pPr algn="ctr" eaLnBrk="1" hangingPunct="1"/>
            <a:r>
              <a:rPr lang="pl-PL" sz="1400" dirty="0" smtClean="0">
                <a:latin typeface="Calibri" pitchFamily="34" charset="0"/>
              </a:rPr>
              <a:t>Prezentacja współfinansowana </a:t>
            </a:r>
            <a:r>
              <a:rPr lang="pl-PL" sz="1400" dirty="0">
                <a:latin typeface="Calibri" pitchFamily="34" charset="0"/>
              </a:rPr>
              <a:t>przez Unię Europejską w ramach Europejskiego Funduszu Społecznego </a:t>
            </a:r>
          </a:p>
        </p:txBody>
      </p:sp>
    </p:spTree>
    <p:extLst>
      <p:ext uri="{BB962C8B-B14F-4D97-AF65-F5344CB8AC3E}">
        <p14:creationId xmlns:p14="http://schemas.microsoft.com/office/powerpoint/2010/main" val="23184742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pole tekstowe 1"/>
          <p:cNvSpPr txBox="1">
            <a:spLocks noChangeArrowheads="1"/>
          </p:cNvSpPr>
          <p:nvPr/>
        </p:nvSpPr>
        <p:spPr bwMode="auto">
          <a:xfrm>
            <a:off x="2238376" y="428625"/>
            <a:ext cx="7858125" cy="584200"/>
          </a:xfrm>
          <a:prstGeom prst="rect">
            <a:avLst/>
          </a:prstGeom>
          <a:noFill/>
          <a:ln>
            <a:noFill/>
          </a:ln>
        </p:spPr>
        <p:txBody>
          <a:bodyPr>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pl-PL" altLang="pl-PL" sz="3200" b="1" dirty="0"/>
              <a:t>Literatura przedmiotu (</a:t>
            </a:r>
            <a:r>
              <a:rPr lang="pl-PL" altLang="pl-PL" dirty="0"/>
              <a:t>wybór</a:t>
            </a:r>
            <a:r>
              <a:rPr lang="pl-PL" altLang="pl-PL" sz="3200" b="1" dirty="0"/>
              <a:t>):</a:t>
            </a:r>
          </a:p>
        </p:txBody>
      </p:sp>
      <p:sp>
        <p:nvSpPr>
          <p:cNvPr id="4099" name="pole tekstowe 2"/>
          <p:cNvSpPr txBox="1">
            <a:spLocks noChangeArrowheads="1"/>
          </p:cNvSpPr>
          <p:nvPr/>
        </p:nvSpPr>
        <p:spPr bwMode="auto">
          <a:xfrm>
            <a:off x="1809750" y="1687514"/>
            <a:ext cx="8643938" cy="437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buFont typeface="Arial" panose="020B0604020202020204" pitchFamily="34" charset="0"/>
              <a:buChar char="•"/>
            </a:pPr>
            <a:r>
              <a:rPr lang="pl-PL" altLang="pl-PL" sz="2000"/>
              <a:t> Uriel Weinreich, </a:t>
            </a:r>
            <a:r>
              <a:rPr lang="pl-PL" altLang="pl-PL" sz="2000" i="1"/>
              <a:t>Languages in Contact: Findings and Problems</a:t>
            </a:r>
            <a:r>
              <a:rPr lang="pl-PL" altLang="pl-PL" sz="2000"/>
              <a:t>, New York 1953;</a:t>
            </a:r>
          </a:p>
          <a:p>
            <a:pPr eaLnBrk="1" hangingPunct="1">
              <a:buFont typeface="Arial" panose="020B0604020202020204" pitchFamily="34" charset="0"/>
              <a:buChar char="•"/>
            </a:pPr>
            <a:r>
              <a:rPr lang="pl-PL" altLang="pl-PL" sz="2000"/>
              <a:t> Wiktor Rozenzwejg, </a:t>
            </a:r>
            <a:r>
              <a:rPr lang="pl-PL" altLang="pl-PL" sz="2000" i="1"/>
              <a:t>Podstawowe założenia teorii kontaktów językowych</a:t>
            </a:r>
            <a:r>
              <a:rPr lang="pl-PL" altLang="pl-PL" sz="2000"/>
              <a:t>, w zb.: </a:t>
            </a:r>
            <a:r>
              <a:rPr lang="pl-PL" altLang="pl-PL" sz="2000" i="1"/>
              <a:t>Język i społeczeństwo</a:t>
            </a:r>
            <a:r>
              <a:rPr lang="pl-PL" altLang="pl-PL" sz="2000"/>
              <a:t>, red. M.Głowiński, Warszawa 1980;</a:t>
            </a:r>
          </a:p>
          <a:p>
            <a:pPr eaLnBrk="1" hangingPunct="1">
              <a:buFont typeface="Arial" panose="020B0604020202020204" pitchFamily="34" charset="0"/>
              <a:buChar char="•"/>
            </a:pPr>
            <a:r>
              <a:rPr lang="pl-PL" altLang="pl-PL" sz="2000"/>
              <a:t> Edward Balcerzan, </a:t>
            </a:r>
            <a:r>
              <a:rPr lang="pl-PL" altLang="pl-PL" sz="2000" i="1"/>
              <a:t>Styl i poetyka twórczości dwujęzycznej Brunona Jasieńskiego. Z zagadnień teorii przekładu</a:t>
            </a:r>
            <a:r>
              <a:rPr lang="pl-PL" altLang="pl-PL" sz="2000"/>
              <a:t>, Ossolineum, Wrocław 1986;</a:t>
            </a:r>
          </a:p>
          <a:p>
            <a:pPr eaLnBrk="1" hangingPunct="1">
              <a:buFont typeface="Arial" panose="020B0604020202020204" pitchFamily="34" charset="0"/>
              <a:buChar char="•"/>
            </a:pPr>
            <a:r>
              <a:rPr lang="pl-PL" altLang="pl-PL" sz="2000"/>
              <a:t> Ewa Kraskowska, </a:t>
            </a:r>
            <a:r>
              <a:rPr lang="pl-PL" altLang="pl-PL" sz="2000" i="1"/>
              <a:t>Twórczość Stefana Themersona – dwujęzyczność a literatura</a:t>
            </a:r>
            <a:r>
              <a:rPr lang="pl-PL" altLang="pl-PL" sz="2000"/>
              <a:t>, Ossolineum 1989</a:t>
            </a:r>
          </a:p>
          <a:p>
            <a:pPr eaLnBrk="1" hangingPunct="1">
              <a:buFont typeface="Arial" panose="020B0604020202020204" pitchFamily="34" charset="0"/>
              <a:buChar char="•"/>
            </a:pPr>
            <a:r>
              <a:rPr lang="pl-PL" altLang="pl-PL" sz="2000"/>
              <a:t> Ewa Kraskowska, </a:t>
            </a:r>
            <a:r>
              <a:rPr lang="pl-PL" altLang="pl-PL" sz="2000" i="1"/>
              <a:t>Dwujęzyczni pisarze w Polsce</a:t>
            </a:r>
            <a:r>
              <a:rPr lang="pl-PL" altLang="pl-PL" sz="2000"/>
              <a:t>, w: </a:t>
            </a:r>
            <a:r>
              <a:rPr lang="pl-PL" altLang="pl-PL" sz="2000" i="1"/>
              <a:t>Słownik literatury polskiej XX wieku</a:t>
            </a:r>
            <a:r>
              <a:rPr lang="pl-PL" altLang="pl-PL" sz="2000"/>
              <a:t>, red. A.Brodzka et al., Ossolineum 1992</a:t>
            </a:r>
          </a:p>
          <a:p>
            <a:pPr eaLnBrk="1" hangingPunct="1">
              <a:buFont typeface="Arial" panose="020B0604020202020204" pitchFamily="34" charset="0"/>
              <a:buChar char="•"/>
            </a:pPr>
            <a:endParaRPr lang="pl-PL" altLang="pl-PL"/>
          </a:p>
        </p:txBody>
      </p:sp>
    </p:spTree>
    <p:extLst>
      <p:ext uri="{BB962C8B-B14F-4D97-AF65-F5344CB8AC3E}">
        <p14:creationId xmlns:p14="http://schemas.microsoft.com/office/powerpoint/2010/main" val="134071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pole tekstowe 9"/>
          <p:cNvSpPr txBox="1">
            <a:spLocks noChangeArrowheads="1"/>
          </p:cNvSpPr>
          <p:nvPr/>
        </p:nvSpPr>
        <p:spPr bwMode="auto">
          <a:xfrm>
            <a:off x="2238375" y="500063"/>
            <a:ext cx="77152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pl-PL" altLang="pl-PL"/>
              <a:t>E.Kraskowska, </a:t>
            </a:r>
            <a:r>
              <a:rPr lang="pl-PL" altLang="pl-PL" i="1"/>
              <a:t>Twórczość Stefana Themersona – dwujęzyczność a literatura, </a:t>
            </a:r>
            <a:r>
              <a:rPr lang="pl-PL" altLang="pl-PL"/>
              <a:t>dz.cyt.</a:t>
            </a:r>
          </a:p>
        </p:txBody>
      </p:sp>
      <p:sp>
        <p:nvSpPr>
          <p:cNvPr id="5123" name="pole tekstowe 10"/>
          <p:cNvSpPr txBox="1">
            <a:spLocks noChangeArrowheads="1"/>
          </p:cNvSpPr>
          <p:nvPr/>
        </p:nvSpPr>
        <p:spPr bwMode="auto">
          <a:xfrm>
            <a:off x="2238375" y="1582291"/>
            <a:ext cx="7643812"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lnSpc>
                <a:spcPct val="150000"/>
              </a:lnSpc>
            </a:pPr>
            <a:r>
              <a:rPr lang="pl-PL" altLang="pl-PL" sz="2400" dirty="0"/>
              <a:t>Większość ludzi zna tylko jeden język. Pomimo wszystkich zmian, jakie w tej dziedzinie przyniosła współczesność, mówienie jednym językiem pozostaje normą, wobec której odstępstwa – takie jak dwu- i wielojęzyczność – są powszechnie odczuwane jako zjawiska nietypowe.</a:t>
            </a:r>
          </a:p>
          <a:p>
            <a:pPr eaLnBrk="1" hangingPunct="1">
              <a:lnSpc>
                <a:spcPct val="150000"/>
              </a:lnSpc>
            </a:pPr>
            <a:r>
              <a:rPr lang="pl-PL" altLang="pl-PL" sz="2400" dirty="0"/>
              <a:t>						(1988)</a:t>
            </a:r>
          </a:p>
        </p:txBody>
      </p:sp>
    </p:spTree>
    <p:extLst>
      <p:ext uri="{BB962C8B-B14F-4D97-AF65-F5344CB8AC3E}">
        <p14:creationId xmlns:p14="http://schemas.microsoft.com/office/powerpoint/2010/main" val="1193158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1"/>
          <p:cNvSpPr txBox="1">
            <a:spLocks noChangeArrowheads="1"/>
          </p:cNvSpPr>
          <p:nvPr/>
        </p:nvSpPr>
        <p:spPr bwMode="auto">
          <a:xfrm>
            <a:off x="1952626" y="357188"/>
            <a:ext cx="82153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pl-PL" altLang="pl-PL"/>
              <a:t>M.Besemeres, A.Wierzbicka, </a:t>
            </a:r>
            <a:r>
              <a:rPr lang="pl-PL" altLang="pl-PL" i="1"/>
              <a:t>Translating Lives. Living With Two Languages and Cultures</a:t>
            </a:r>
            <a:r>
              <a:rPr lang="pl-PL" altLang="pl-PL"/>
              <a:t>, Queensland 2007 </a:t>
            </a:r>
          </a:p>
        </p:txBody>
      </p:sp>
      <p:sp>
        <p:nvSpPr>
          <p:cNvPr id="6147" name="pole tekstowe 2"/>
          <p:cNvSpPr txBox="1">
            <a:spLocks noChangeArrowheads="1"/>
          </p:cNvSpPr>
          <p:nvPr/>
        </p:nvSpPr>
        <p:spPr bwMode="auto">
          <a:xfrm>
            <a:off x="1809751" y="1785939"/>
            <a:ext cx="8715375"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lnSpc>
                <a:spcPct val="150000"/>
              </a:lnSpc>
            </a:pPr>
            <a:r>
              <a:rPr lang="pl-PL" altLang="pl-PL" sz="2000" b="1"/>
              <a:t>Most people in the world are bilingual.</a:t>
            </a:r>
            <a:r>
              <a:rPr lang="pl-PL" altLang="pl-PL" sz="2000"/>
              <a:t> Yet in countries like Australia, where English is the dominant language, even now, in the era of ‘multiculturalism’, English is often taken for granted and seen as the ‘normal’ means of communication. […] there is still in this country little understanding of what it means to live with two (or more) languages rather then one; or what it means to be a native speaker of another language in a country where English alone is the shared medium of communication.</a:t>
            </a:r>
          </a:p>
        </p:txBody>
      </p:sp>
    </p:spTree>
    <p:extLst>
      <p:ext uri="{BB962C8B-B14F-4D97-AF65-F5344CB8AC3E}">
        <p14:creationId xmlns:p14="http://schemas.microsoft.com/office/powerpoint/2010/main" val="2093412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pl-PL" altLang="pl-PL" sz="3400">
                <a:latin typeface="Arial" panose="020B0604020202020204" pitchFamily="34" charset="0"/>
              </a:rPr>
              <a:t>Michael Clyne,</a:t>
            </a:r>
            <a:r>
              <a:rPr lang="pl-PL" altLang="pl-PL" sz="3400" i="1">
                <a:latin typeface="Arial" panose="020B0604020202020204" pitchFamily="34" charset="0"/>
              </a:rPr>
              <a:t>From bilingual to linguist</a:t>
            </a:r>
            <a:endParaRPr lang="pl-PL" altLang="pl-PL" sz="3400">
              <a:latin typeface="Arial" panose="020B0604020202020204" pitchFamily="34" charset="0"/>
            </a:endParaRPr>
          </a:p>
        </p:txBody>
      </p:sp>
      <p:sp>
        <p:nvSpPr>
          <p:cNvPr id="7171" name="Rectangle 3"/>
          <p:cNvSpPr>
            <a:spLocks noGrp="1" noChangeArrowheads="1"/>
          </p:cNvSpPr>
          <p:nvPr>
            <p:ph idx="1"/>
          </p:nvPr>
        </p:nvSpPr>
        <p:spPr/>
        <p:txBody>
          <a:bodyPr/>
          <a:lstStyle/>
          <a:p>
            <a:r>
              <a:rPr lang="pl-PL" altLang="pl-PL" sz="3200" dirty="0" err="1" smtClean="0">
                <a:latin typeface="Arial" panose="020B0604020202020204" pitchFamily="34" charset="0"/>
              </a:rPr>
              <a:t>Being</a:t>
            </a:r>
            <a:r>
              <a:rPr lang="pl-PL" altLang="pl-PL" sz="3200" dirty="0" smtClean="0">
                <a:latin typeface="Arial" panose="020B0604020202020204" pitchFamily="34" charset="0"/>
              </a:rPr>
              <a:t> </a:t>
            </a:r>
            <a:r>
              <a:rPr lang="pl-PL" altLang="pl-PL" sz="3200" dirty="0">
                <a:latin typeface="Arial" panose="020B0604020202020204" pitchFamily="34" charset="0"/>
              </a:rPr>
              <a:t>the German-</a:t>
            </a:r>
            <a:r>
              <a:rPr lang="pl-PL" altLang="pl-PL" sz="3200" dirty="0" err="1">
                <a:latin typeface="Arial" panose="020B0604020202020204" pitchFamily="34" charset="0"/>
              </a:rPr>
              <a:t>speaking</a:t>
            </a:r>
            <a:r>
              <a:rPr lang="pl-PL" altLang="pl-PL" sz="3200" dirty="0">
                <a:latin typeface="Arial" panose="020B0604020202020204" pitchFamily="34" charset="0"/>
              </a:rPr>
              <a:t> </a:t>
            </a:r>
            <a:r>
              <a:rPr lang="pl-PL" altLang="pl-PL" sz="3200" dirty="0" err="1">
                <a:latin typeface="Arial" panose="020B0604020202020204" pitchFamily="34" charset="0"/>
              </a:rPr>
              <a:t>parent</a:t>
            </a:r>
            <a:r>
              <a:rPr lang="pl-PL" altLang="pl-PL" sz="3200" dirty="0">
                <a:latin typeface="Arial" panose="020B0604020202020204" pitchFamily="34" charset="0"/>
              </a:rPr>
              <a:t> of </a:t>
            </a:r>
            <a:r>
              <a:rPr lang="pl-PL" altLang="pl-PL" sz="3200" dirty="0" err="1">
                <a:latin typeface="Arial" panose="020B0604020202020204" pitchFamily="34" charset="0"/>
              </a:rPr>
              <a:t>an</a:t>
            </a:r>
            <a:r>
              <a:rPr lang="pl-PL" altLang="pl-PL" sz="3200" dirty="0">
                <a:latin typeface="Arial" panose="020B0604020202020204" pitchFamily="34" charset="0"/>
              </a:rPr>
              <a:t> </a:t>
            </a:r>
            <a:r>
              <a:rPr lang="pl-PL" altLang="pl-PL" sz="3200" dirty="0" err="1">
                <a:latin typeface="Arial" panose="020B0604020202020204" pitchFamily="34" charset="0"/>
              </a:rPr>
              <a:t>actively</a:t>
            </a:r>
            <a:r>
              <a:rPr lang="pl-PL" altLang="pl-PL" sz="3200" dirty="0">
                <a:latin typeface="Arial" panose="020B0604020202020204" pitchFamily="34" charset="0"/>
              </a:rPr>
              <a:t> </a:t>
            </a:r>
            <a:r>
              <a:rPr lang="pl-PL" altLang="pl-PL" sz="3200" dirty="0" err="1">
                <a:latin typeface="Arial" panose="020B0604020202020204" pitchFamily="34" charset="0"/>
              </a:rPr>
              <a:t>bilingual</a:t>
            </a:r>
            <a:r>
              <a:rPr lang="pl-PL" altLang="pl-PL" sz="3200" dirty="0">
                <a:latin typeface="Arial" panose="020B0604020202020204" pitchFamily="34" charset="0"/>
              </a:rPr>
              <a:t> </a:t>
            </a:r>
            <a:r>
              <a:rPr lang="pl-PL" altLang="pl-PL" sz="3200" dirty="0" err="1">
                <a:latin typeface="Arial" panose="020B0604020202020204" pitchFamily="34" charset="0"/>
              </a:rPr>
              <a:t>daughter</a:t>
            </a:r>
            <a:r>
              <a:rPr lang="pl-PL" altLang="pl-PL" sz="3200" dirty="0">
                <a:latin typeface="Arial" panose="020B0604020202020204" pitchFamily="34" charset="0"/>
              </a:rPr>
              <a:t> and a </a:t>
            </a:r>
            <a:r>
              <a:rPr lang="pl-PL" altLang="pl-PL" sz="3200" dirty="0" err="1">
                <a:latin typeface="Arial" panose="020B0604020202020204" pitchFamily="34" charset="0"/>
              </a:rPr>
              <a:t>passively</a:t>
            </a:r>
            <a:r>
              <a:rPr lang="pl-PL" altLang="pl-PL" sz="3200" dirty="0">
                <a:latin typeface="Arial" panose="020B0604020202020204" pitchFamily="34" charset="0"/>
              </a:rPr>
              <a:t> </a:t>
            </a:r>
            <a:r>
              <a:rPr lang="pl-PL" altLang="pl-PL" sz="3200" dirty="0" err="1">
                <a:latin typeface="Arial" panose="020B0604020202020204" pitchFamily="34" charset="0"/>
              </a:rPr>
              <a:t>bilingual</a:t>
            </a:r>
            <a:r>
              <a:rPr lang="pl-PL" altLang="pl-PL" sz="3200" dirty="0">
                <a:latin typeface="Arial" panose="020B0604020202020204" pitchFamily="34" charset="0"/>
              </a:rPr>
              <a:t> dog, I </a:t>
            </a:r>
            <a:r>
              <a:rPr lang="pl-PL" altLang="pl-PL" sz="3200" dirty="0" err="1">
                <a:latin typeface="Arial" panose="020B0604020202020204" pitchFamily="34" charset="0"/>
              </a:rPr>
              <a:t>find</a:t>
            </a:r>
            <a:r>
              <a:rPr lang="pl-PL" altLang="pl-PL" sz="3200" dirty="0">
                <a:latin typeface="Arial" panose="020B0604020202020204" pitchFamily="34" charset="0"/>
              </a:rPr>
              <a:t> </a:t>
            </a:r>
            <a:r>
              <a:rPr lang="pl-PL" altLang="pl-PL" sz="3200" dirty="0" err="1">
                <a:latin typeface="Arial" panose="020B0604020202020204" pitchFamily="34" charset="0"/>
              </a:rPr>
              <a:t>it</a:t>
            </a:r>
            <a:r>
              <a:rPr lang="pl-PL" altLang="pl-PL" sz="3200" dirty="0">
                <a:latin typeface="Arial" panose="020B0604020202020204" pitchFamily="34" charset="0"/>
              </a:rPr>
              <a:t> hard not to </a:t>
            </a:r>
            <a:r>
              <a:rPr lang="pl-PL" altLang="pl-PL" sz="3200" dirty="0" err="1">
                <a:latin typeface="Arial" panose="020B0604020202020204" pitchFamily="34" charset="0"/>
              </a:rPr>
              <a:t>use</a:t>
            </a:r>
            <a:r>
              <a:rPr lang="pl-PL" altLang="pl-PL" sz="3200" dirty="0">
                <a:latin typeface="Arial" panose="020B0604020202020204" pitchFamily="34" charset="0"/>
              </a:rPr>
              <a:t> German to small </a:t>
            </a:r>
            <a:r>
              <a:rPr lang="pl-PL" altLang="pl-PL" sz="3200" dirty="0" err="1">
                <a:latin typeface="Arial" panose="020B0604020202020204" pitchFamily="34" charset="0"/>
              </a:rPr>
              <a:t>children</a:t>
            </a:r>
            <a:r>
              <a:rPr lang="pl-PL" altLang="pl-PL" sz="3200" dirty="0">
                <a:latin typeface="Arial" panose="020B0604020202020204" pitchFamily="34" charset="0"/>
              </a:rPr>
              <a:t> and </a:t>
            </a:r>
            <a:r>
              <a:rPr lang="pl-PL" altLang="pl-PL" sz="3200" dirty="0" err="1" smtClean="0">
                <a:latin typeface="Arial" panose="020B0604020202020204" pitchFamily="34" charset="0"/>
              </a:rPr>
              <a:t>animals</a:t>
            </a:r>
            <a:r>
              <a:rPr lang="pl-PL" altLang="pl-PL" sz="3200" dirty="0" smtClean="0">
                <a:latin typeface="Arial" panose="020B0604020202020204" pitchFamily="34" charset="0"/>
              </a:rPr>
              <a:t>.</a:t>
            </a:r>
            <a:endParaRPr lang="pl-PL" altLang="pl-PL" sz="3200" dirty="0">
              <a:latin typeface="Arial" panose="020B0604020202020204" pitchFamily="34" charset="0"/>
            </a:endParaRPr>
          </a:p>
          <a:p>
            <a:pPr>
              <a:buFont typeface="Wingdings" panose="05000000000000000000" pitchFamily="2" charset="2"/>
              <a:buNone/>
            </a:pPr>
            <a:endParaRPr lang="pl-PL" altLang="pl-PL" sz="3200" dirty="0">
              <a:latin typeface="Arial" panose="020B0604020202020204" pitchFamily="34" charset="0"/>
            </a:endParaRPr>
          </a:p>
          <a:p>
            <a:pPr>
              <a:buFont typeface="Wingdings" panose="05000000000000000000" pitchFamily="2" charset="2"/>
              <a:buNone/>
            </a:pPr>
            <a:r>
              <a:rPr lang="pl-PL" altLang="pl-PL" dirty="0" smtClean="0">
                <a:latin typeface="Arial" panose="020B0604020202020204" pitchFamily="34" charset="0"/>
              </a:rPr>
              <a:t>[w: </a:t>
            </a:r>
            <a:r>
              <a:rPr lang="pl-PL" altLang="pl-PL" i="1" dirty="0" err="1" smtClean="0">
                <a:latin typeface="Arial" panose="020B0604020202020204" pitchFamily="34" charset="0"/>
              </a:rPr>
              <a:t>Translating</a:t>
            </a:r>
            <a:r>
              <a:rPr lang="pl-PL" altLang="pl-PL" i="1" dirty="0" smtClean="0">
                <a:latin typeface="Arial" panose="020B0604020202020204" pitchFamily="34" charset="0"/>
              </a:rPr>
              <a:t> </a:t>
            </a:r>
            <a:r>
              <a:rPr lang="pl-PL" altLang="pl-PL" i="1" dirty="0" err="1" smtClean="0">
                <a:latin typeface="Arial" panose="020B0604020202020204" pitchFamily="34" charset="0"/>
              </a:rPr>
              <a:t>Lives</a:t>
            </a:r>
            <a:r>
              <a:rPr lang="pl-PL" altLang="pl-PL" i="1" dirty="0" smtClean="0">
                <a:latin typeface="Arial" panose="020B0604020202020204" pitchFamily="34" charset="0"/>
              </a:rPr>
              <a:t>. </a:t>
            </a:r>
            <a:r>
              <a:rPr lang="pl-PL" altLang="pl-PL" i="1" dirty="0" err="1" smtClean="0">
                <a:latin typeface="Arial" panose="020B0604020202020204" pitchFamily="34" charset="0"/>
              </a:rPr>
              <a:t>Living</a:t>
            </a:r>
            <a:r>
              <a:rPr lang="pl-PL" altLang="pl-PL" i="1" dirty="0" smtClean="0">
                <a:latin typeface="Arial" panose="020B0604020202020204" pitchFamily="34" charset="0"/>
              </a:rPr>
              <a:t> with </a:t>
            </a:r>
            <a:r>
              <a:rPr lang="pl-PL" altLang="pl-PL" i="1" dirty="0" err="1" smtClean="0">
                <a:latin typeface="Arial" panose="020B0604020202020204" pitchFamily="34" charset="0"/>
              </a:rPr>
              <a:t>Two</a:t>
            </a:r>
            <a:r>
              <a:rPr lang="pl-PL" altLang="pl-PL" i="1" dirty="0" smtClean="0">
                <a:latin typeface="Arial" panose="020B0604020202020204" pitchFamily="34" charset="0"/>
              </a:rPr>
              <a:t> </a:t>
            </a:r>
            <a:r>
              <a:rPr lang="pl-PL" altLang="pl-PL" i="1" dirty="0" err="1" smtClean="0">
                <a:latin typeface="Arial" panose="020B0604020202020204" pitchFamily="34" charset="0"/>
              </a:rPr>
              <a:t>Languages</a:t>
            </a:r>
            <a:r>
              <a:rPr lang="pl-PL" altLang="pl-PL" i="1" dirty="0" smtClean="0">
                <a:latin typeface="Arial" panose="020B0604020202020204" pitchFamily="34" charset="0"/>
              </a:rPr>
              <a:t> and </a:t>
            </a:r>
            <a:r>
              <a:rPr lang="pl-PL" altLang="pl-PL" i="1" dirty="0" err="1" smtClean="0">
                <a:latin typeface="Arial" panose="020B0604020202020204" pitchFamily="34" charset="0"/>
              </a:rPr>
              <a:t>Cultures</a:t>
            </a:r>
            <a:r>
              <a:rPr lang="pl-PL" altLang="pl-PL" dirty="0" smtClean="0">
                <a:latin typeface="Arial" panose="020B0604020202020204" pitchFamily="34" charset="0"/>
              </a:rPr>
              <a:t>]</a:t>
            </a:r>
          </a:p>
        </p:txBody>
      </p:sp>
    </p:spTree>
    <p:extLst>
      <p:ext uri="{BB962C8B-B14F-4D97-AF65-F5344CB8AC3E}">
        <p14:creationId xmlns:p14="http://schemas.microsoft.com/office/powerpoint/2010/main" val="1675624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title"/>
          </p:nvPr>
        </p:nvSpPr>
        <p:spPr/>
        <p:txBody>
          <a:bodyPr/>
          <a:lstStyle/>
          <a:p>
            <a:pPr algn="ctr"/>
            <a:r>
              <a:rPr lang="pl-PL" altLang="pl-PL" smtClean="0"/>
              <a:t>Wielojęzyczność – </a:t>
            </a:r>
            <a:br>
              <a:rPr lang="pl-PL" altLang="pl-PL" smtClean="0"/>
            </a:br>
            <a:r>
              <a:rPr lang="pl-PL" altLang="pl-PL" smtClean="0"/>
              <a:t>podstawowe terminy</a:t>
            </a:r>
          </a:p>
        </p:txBody>
      </p:sp>
      <p:sp>
        <p:nvSpPr>
          <p:cNvPr id="8195" name="Symbol zastępczy zawartości 2"/>
          <p:cNvSpPr>
            <a:spLocks noGrp="1"/>
          </p:cNvSpPr>
          <p:nvPr>
            <p:ph idx="1"/>
          </p:nvPr>
        </p:nvSpPr>
        <p:spPr/>
        <p:txBody>
          <a:bodyPr>
            <a:normAutofit lnSpcReduction="10000"/>
          </a:bodyPr>
          <a:lstStyle/>
          <a:p>
            <a:r>
              <a:rPr lang="pl-PL" altLang="pl-PL" dirty="0"/>
              <a:t>Dwujęzyczność, bilingwizm</a:t>
            </a:r>
          </a:p>
          <a:p>
            <a:r>
              <a:rPr lang="pl-PL" altLang="pl-PL" dirty="0"/>
              <a:t>Wielojęzyczność, </a:t>
            </a:r>
            <a:r>
              <a:rPr lang="pl-PL" altLang="pl-PL" dirty="0" err="1"/>
              <a:t>multilingwizm</a:t>
            </a:r>
            <a:endParaRPr lang="pl-PL" altLang="pl-PL" dirty="0"/>
          </a:p>
          <a:p>
            <a:r>
              <a:rPr lang="pl-PL" altLang="pl-PL" dirty="0"/>
              <a:t>poliglotyzm</a:t>
            </a:r>
          </a:p>
          <a:p>
            <a:r>
              <a:rPr lang="pl-PL" altLang="pl-PL" dirty="0"/>
              <a:t>Inter-, </a:t>
            </a:r>
            <a:r>
              <a:rPr lang="pl-PL" altLang="pl-PL" dirty="0" err="1"/>
              <a:t>multi</a:t>
            </a:r>
            <a:r>
              <a:rPr lang="pl-PL" altLang="pl-PL" dirty="0"/>
              <a:t>- i </a:t>
            </a:r>
            <a:r>
              <a:rPr lang="pl-PL" altLang="pl-PL" dirty="0" err="1"/>
              <a:t>transkulturowość</a:t>
            </a:r>
            <a:endParaRPr lang="pl-PL" altLang="pl-PL" dirty="0"/>
          </a:p>
          <a:p>
            <a:r>
              <a:rPr lang="pl-PL" altLang="pl-PL" dirty="0"/>
              <a:t>Interferencja (językowa, kulturowa)</a:t>
            </a:r>
          </a:p>
          <a:p>
            <a:r>
              <a:rPr lang="pl-PL" altLang="pl-PL" dirty="0"/>
              <a:t>„przełączanie kodów” (</a:t>
            </a:r>
            <a:r>
              <a:rPr lang="pl-PL" altLang="pl-PL" i="1" dirty="0" err="1"/>
              <a:t>codeswitching</a:t>
            </a:r>
            <a:r>
              <a:rPr lang="pl-PL" altLang="pl-PL" dirty="0"/>
              <a:t>)</a:t>
            </a:r>
          </a:p>
          <a:p>
            <a:r>
              <a:rPr lang="pl-PL" altLang="pl-PL" dirty="0" smtClean="0"/>
              <a:t>Pidgin (np. Lingua Franca), </a:t>
            </a:r>
            <a:r>
              <a:rPr lang="pl-PL" altLang="pl-PL" dirty="0" err="1" smtClean="0"/>
              <a:t>kreolizacja</a:t>
            </a:r>
            <a:r>
              <a:rPr lang="pl-PL" altLang="pl-PL" dirty="0" smtClean="0"/>
              <a:t> językowa (np. </a:t>
            </a:r>
            <a:r>
              <a:rPr lang="pl-PL" altLang="pl-PL" dirty="0" err="1" smtClean="0"/>
              <a:t>portugaliski+arabski</a:t>
            </a:r>
            <a:r>
              <a:rPr lang="pl-PL" altLang="pl-PL" dirty="0" smtClean="0"/>
              <a:t>, </a:t>
            </a:r>
            <a:r>
              <a:rPr lang="pl-PL" altLang="pl-PL" dirty="0" err="1" smtClean="0"/>
              <a:t>angielski+holenderski</a:t>
            </a:r>
            <a:r>
              <a:rPr lang="pl-PL" altLang="pl-PL" dirty="0" smtClean="0"/>
              <a:t>, </a:t>
            </a:r>
            <a:r>
              <a:rPr lang="pl-PL" altLang="pl-PL" dirty="0" err="1" smtClean="0"/>
              <a:t>hiszpański+francuski</a:t>
            </a:r>
            <a:r>
              <a:rPr lang="pl-PL" altLang="pl-PL" dirty="0" smtClean="0"/>
              <a:t>), </a:t>
            </a:r>
            <a:r>
              <a:rPr lang="pl-PL" altLang="pl-PL" dirty="0"/>
              <a:t>języki </a:t>
            </a:r>
            <a:r>
              <a:rPr lang="pl-PL" altLang="pl-PL" dirty="0" smtClean="0"/>
              <a:t>sztuczne. </a:t>
            </a:r>
            <a:r>
              <a:rPr lang="pl-PL" altLang="pl-PL" dirty="0" err="1" smtClean="0"/>
              <a:t>Kreolistyka</a:t>
            </a:r>
            <a:r>
              <a:rPr lang="pl-PL" altLang="pl-PL" dirty="0" smtClean="0"/>
              <a:t> – gałąź lingwistyki zajmująca się językami kreolskimi, pidginami </a:t>
            </a:r>
            <a:r>
              <a:rPr lang="pl-PL" altLang="pl-PL" smtClean="0"/>
              <a:t>itp. </a:t>
            </a:r>
            <a:endParaRPr lang="pl-PL" altLang="pl-PL" dirty="0"/>
          </a:p>
          <a:p>
            <a:r>
              <a:rPr lang="pl-PL" altLang="pl-PL" dirty="0" smtClean="0"/>
              <a:t>Teoria (i lingwistyka) </a:t>
            </a:r>
            <a:r>
              <a:rPr lang="pl-PL" altLang="pl-PL" dirty="0"/>
              <a:t>kontaktów językowych</a:t>
            </a:r>
          </a:p>
          <a:p>
            <a:endParaRPr lang="pl-PL" altLang="pl-PL" dirty="0"/>
          </a:p>
          <a:p>
            <a:endParaRPr lang="pl-PL" altLang="pl-PL" dirty="0"/>
          </a:p>
        </p:txBody>
      </p:sp>
    </p:spTree>
    <p:extLst>
      <p:ext uri="{BB962C8B-B14F-4D97-AF65-F5344CB8AC3E}">
        <p14:creationId xmlns:p14="http://schemas.microsoft.com/office/powerpoint/2010/main" val="908701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pl-PL" altLang="pl-PL" smtClean="0"/>
              <a:t>Definicje</a:t>
            </a:r>
          </a:p>
        </p:txBody>
      </p:sp>
      <p:sp>
        <p:nvSpPr>
          <p:cNvPr id="9219" name="Rectangle 3"/>
          <p:cNvSpPr>
            <a:spLocks noGrp="1" noChangeArrowheads="1"/>
          </p:cNvSpPr>
          <p:nvPr>
            <p:ph idx="1"/>
          </p:nvPr>
        </p:nvSpPr>
        <p:spPr/>
        <p:txBody>
          <a:bodyPr/>
          <a:lstStyle/>
          <a:p>
            <a:pPr eaLnBrk="1" hangingPunct="1"/>
            <a:endParaRPr lang="pl-PL" altLang="pl-PL"/>
          </a:p>
          <a:p>
            <a:pPr eaLnBrk="1" hangingPunct="1"/>
            <a:r>
              <a:rPr lang="pl-PL" altLang="pl-PL"/>
              <a:t>Dwujęzyczność twórcza: naprzemienne posługiwanie się przez pisarzy w praktyce twórczej dwoma (lub więcej) językami;</a:t>
            </a:r>
          </a:p>
          <a:p>
            <a:pPr eaLnBrk="1" hangingPunct="1"/>
            <a:r>
              <a:rPr lang="pl-PL" altLang="pl-PL"/>
              <a:t>Dwujęzyczność „zwykła”: używanie w odmiennych okolicznościach komunikacyjnych dwóch (lub więcej) języków.</a:t>
            </a:r>
          </a:p>
        </p:txBody>
      </p:sp>
    </p:spTree>
    <p:extLst>
      <p:ext uri="{BB962C8B-B14F-4D97-AF65-F5344CB8AC3E}">
        <p14:creationId xmlns:p14="http://schemas.microsoft.com/office/powerpoint/2010/main" val="39440902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pl-PL" altLang="pl-PL" smtClean="0"/>
              <a:t>Dwujęzyczność epok dawnych</a:t>
            </a:r>
          </a:p>
        </p:txBody>
      </p:sp>
      <p:sp>
        <p:nvSpPr>
          <p:cNvPr id="10243" name="Rectangle 3"/>
          <p:cNvSpPr>
            <a:spLocks noGrp="1" noChangeArrowheads="1"/>
          </p:cNvSpPr>
          <p:nvPr>
            <p:ph idx="1"/>
          </p:nvPr>
        </p:nvSpPr>
        <p:spPr/>
        <p:txBody>
          <a:bodyPr/>
          <a:lstStyle/>
          <a:p>
            <a:pPr eaLnBrk="1" hangingPunct="1"/>
            <a:endParaRPr lang="pl-PL" altLang="pl-PL" smtClean="0"/>
          </a:p>
          <a:p>
            <a:pPr eaLnBrk="1" hangingPunct="1"/>
            <a:endParaRPr lang="pl-PL" altLang="pl-PL" smtClean="0"/>
          </a:p>
          <a:p>
            <a:pPr eaLnBrk="1" hangingPunct="1"/>
            <a:r>
              <a:rPr lang="pl-PL" altLang="pl-PL" sz="3600"/>
              <a:t>Łacińsko-narodowa</a:t>
            </a:r>
          </a:p>
          <a:p>
            <a:pPr eaLnBrk="1" hangingPunct="1"/>
            <a:r>
              <a:rPr lang="pl-PL" altLang="pl-PL" sz="3600"/>
              <a:t>Francusko-narodowa</a:t>
            </a:r>
          </a:p>
        </p:txBody>
      </p:sp>
    </p:spTree>
    <p:extLst>
      <p:ext uri="{BB962C8B-B14F-4D97-AF65-F5344CB8AC3E}">
        <p14:creationId xmlns:p14="http://schemas.microsoft.com/office/powerpoint/2010/main" val="2674188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pl-PL" altLang="pl-PL" sz="3400"/>
              <a:t>Współcześnie pisarz dwujęzyczny zazwyczaj:</a:t>
            </a:r>
          </a:p>
        </p:txBody>
      </p:sp>
      <p:sp>
        <p:nvSpPr>
          <p:cNvPr id="11267" name="Rectangle 3"/>
          <p:cNvSpPr>
            <a:spLocks noGrp="1" noChangeArrowheads="1"/>
          </p:cNvSpPr>
          <p:nvPr>
            <p:ph idx="1"/>
          </p:nvPr>
        </p:nvSpPr>
        <p:spPr/>
        <p:txBody>
          <a:bodyPr/>
          <a:lstStyle/>
          <a:p>
            <a:pPr eaLnBrk="1" hangingPunct="1"/>
            <a:r>
              <a:rPr lang="pl-PL" altLang="pl-PL"/>
              <a:t>Posiada status pisarza żyjącego na obczyźnie (czasowo lub na stałe);</a:t>
            </a:r>
          </a:p>
          <a:p>
            <a:pPr eaLnBrk="1" hangingPunct="1"/>
            <a:r>
              <a:rPr lang="pl-PL" altLang="pl-PL"/>
              <a:t>Wywodzi się ze środowiska, społeczeństwa lub narodu dwujęzycznego (tworzy w języku narodowym i dialekcie – diglosja; jest przedstawicielem mniejszości narodowej; jest przedstawicielem narodu dwu- lub wielojęzycznego).</a:t>
            </a:r>
          </a:p>
        </p:txBody>
      </p:sp>
    </p:spTree>
    <p:extLst>
      <p:ext uri="{BB962C8B-B14F-4D97-AF65-F5344CB8AC3E}">
        <p14:creationId xmlns:p14="http://schemas.microsoft.com/office/powerpoint/2010/main" val="1840748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Retrospekcja">
  <a:themeElements>
    <a:clrScheme name="Retrospekcj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cj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cj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821</Words>
  <Application>Microsoft Office PowerPoint</Application>
  <PresentationFormat>Panoramiczny</PresentationFormat>
  <Paragraphs>71</Paragraphs>
  <Slides>13</Slides>
  <Notes>9</Notes>
  <HiddenSlides>0</HiddenSlides>
  <MMClips>0</MMClips>
  <ScaleCrop>false</ScaleCrop>
  <HeadingPairs>
    <vt:vector size="6" baseType="variant">
      <vt:variant>
        <vt:lpstr>Używane czcionki</vt:lpstr>
      </vt:variant>
      <vt:variant>
        <vt:i4>5</vt:i4>
      </vt:variant>
      <vt:variant>
        <vt:lpstr>Motyw</vt:lpstr>
      </vt:variant>
      <vt:variant>
        <vt:i4>2</vt:i4>
      </vt:variant>
      <vt:variant>
        <vt:lpstr>Tytuły slajdów</vt:lpstr>
      </vt:variant>
      <vt:variant>
        <vt:i4>13</vt:i4>
      </vt:variant>
    </vt:vector>
  </HeadingPairs>
  <TitlesOfParts>
    <vt:vector size="20" baseType="lpstr">
      <vt:lpstr>Arial</vt:lpstr>
      <vt:lpstr>Calibri</vt:lpstr>
      <vt:lpstr>Calibri Light</vt:lpstr>
      <vt:lpstr>Verdana</vt:lpstr>
      <vt:lpstr>Wingdings</vt:lpstr>
      <vt:lpstr>Motyw pakietu Office</vt:lpstr>
      <vt:lpstr>Retrospekcja</vt:lpstr>
      <vt:lpstr>Prezentacja programu PowerPoint</vt:lpstr>
      <vt:lpstr>Prezentacja programu PowerPoint</vt:lpstr>
      <vt:lpstr>Prezentacja programu PowerPoint</vt:lpstr>
      <vt:lpstr>Prezentacja programu PowerPoint</vt:lpstr>
      <vt:lpstr>Michael Clyne,From bilingual to linguist</vt:lpstr>
      <vt:lpstr>Wielojęzyczność –  podstawowe terminy</vt:lpstr>
      <vt:lpstr>Definicje</vt:lpstr>
      <vt:lpstr>Dwujęzyczność epok dawnych</vt:lpstr>
      <vt:lpstr>Współcześnie pisarz dwujęzyczny zazwyczaj:</vt:lpstr>
      <vt:lpstr>Warianty uzewnętrzniania się wielojęzycznych możliwości twórczych:</vt:lpstr>
      <vt:lpstr>Postacie dwujęzyczności literackiej:</vt:lpstr>
      <vt:lpstr>Eva Hoffman, Zagubione w przekładzie (Lost in Translation. A Life in a New Language), 1995 </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Ewa Kraskowska</dc:creator>
  <cp:lastModifiedBy>Ewa Kraskowska</cp:lastModifiedBy>
  <cp:revision>11</cp:revision>
  <dcterms:created xsi:type="dcterms:W3CDTF">2015-09-21T13:47:43Z</dcterms:created>
  <dcterms:modified xsi:type="dcterms:W3CDTF">2015-09-21T15:49:07Z</dcterms:modified>
</cp:coreProperties>
</file>