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65" r:id="rId9"/>
    <p:sldId id="266" r:id="rId10"/>
    <p:sldId id="267" r:id="rId11"/>
    <p:sldId id="258" r:id="rId1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387A"/>
    <a:srgbClr val="E539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7F5B8D36-8D9B-44D3-9D61-9B059C28FDB8}" type="datetimeFigureOut">
              <a:rPr lang="pl-PL" smtClean="0"/>
              <a:t>07.10.2015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1FAD4B9-964B-4B9D-ACD2-96AB0F7770E7}" type="slidenum">
              <a:rPr lang="pl-PL" smtClean="0"/>
              <a:t>‹#›</a:t>
            </a:fld>
            <a:endParaRPr lang="pl-PL"/>
          </a:p>
        </p:txBody>
      </p:sp>
    </p:spTree>
    <p:extLst>
      <p:ext uri="{BB962C8B-B14F-4D97-AF65-F5344CB8AC3E}">
        <p14:creationId xmlns:p14="http://schemas.microsoft.com/office/powerpoint/2010/main" val="927733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F5B8D36-8D9B-44D3-9D61-9B059C28FDB8}" type="datetimeFigureOut">
              <a:rPr lang="pl-PL" smtClean="0"/>
              <a:t>07.10.2015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1FAD4B9-964B-4B9D-ACD2-96AB0F7770E7}" type="slidenum">
              <a:rPr lang="pl-PL" smtClean="0"/>
              <a:t>‹#›</a:t>
            </a:fld>
            <a:endParaRPr lang="pl-PL"/>
          </a:p>
        </p:txBody>
      </p:sp>
    </p:spTree>
    <p:extLst>
      <p:ext uri="{BB962C8B-B14F-4D97-AF65-F5344CB8AC3E}">
        <p14:creationId xmlns:p14="http://schemas.microsoft.com/office/powerpoint/2010/main" val="3571817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F5B8D36-8D9B-44D3-9D61-9B059C28FDB8}" type="datetimeFigureOut">
              <a:rPr lang="pl-PL" smtClean="0"/>
              <a:t>07.10.2015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1FAD4B9-964B-4B9D-ACD2-96AB0F7770E7}" type="slidenum">
              <a:rPr lang="pl-PL" smtClean="0"/>
              <a:t>‹#›</a:t>
            </a:fld>
            <a:endParaRPr lang="pl-PL"/>
          </a:p>
        </p:txBody>
      </p:sp>
    </p:spTree>
    <p:extLst>
      <p:ext uri="{BB962C8B-B14F-4D97-AF65-F5344CB8AC3E}">
        <p14:creationId xmlns:p14="http://schemas.microsoft.com/office/powerpoint/2010/main" val="3522271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F5B8D36-8D9B-44D3-9D61-9B059C28FDB8}" type="datetimeFigureOut">
              <a:rPr lang="pl-PL" smtClean="0"/>
              <a:t>07.10.2015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1FAD4B9-964B-4B9D-ACD2-96AB0F7770E7}" type="slidenum">
              <a:rPr lang="pl-PL" smtClean="0"/>
              <a:t>‹#›</a:t>
            </a:fld>
            <a:endParaRPr lang="pl-PL"/>
          </a:p>
        </p:txBody>
      </p:sp>
    </p:spTree>
    <p:extLst>
      <p:ext uri="{BB962C8B-B14F-4D97-AF65-F5344CB8AC3E}">
        <p14:creationId xmlns:p14="http://schemas.microsoft.com/office/powerpoint/2010/main" val="386577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7F5B8D36-8D9B-44D3-9D61-9B059C28FDB8}" type="datetimeFigureOut">
              <a:rPr lang="pl-PL" smtClean="0"/>
              <a:t>07.10.2015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1FAD4B9-964B-4B9D-ACD2-96AB0F7770E7}" type="slidenum">
              <a:rPr lang="pl-PL" smtClean="0"/>
              <a:t>‹#›</a:t>
            </a:fld>
            <a:endParaRPr lang="pl-PL"/>
          </a:p>
        </p:txBody>
      </p:sp>
    </p:spTree>
    <p:extLst>
      <p:ext uri="{BB962C8B-B14F-4D97-AF65-F5344CB8AC3E}">
        <p14:creationId xmlns:p14="http://schemas.microsoft.com/office/powerpoint/2010/main" val="2716128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7F5B8D36-8D9B-44D3-9D61-9B059C28FDB8}" type="datetimeFigureOut">
              <a:rPr lang="pl-PL" smtClean="0"/>
              <a:t>07.10.2015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1FAD4B9-964B-4B9D-ACD2-96AB0F7770E7}" type="slidenum">
              <a:rPr lang="pl-PL" smtClean="0"/>
              <a:t>‹#›</a:t>
            </a:fld>
            <a:endParaRPr lang="pl-PL"/>
          </a:p>
        </p:txBody>
      </p:sp>
    </p:spTree>
    <p:extLst>
      <p:ext uri="{BB962C8B-B14F-4D97-AF65-F5344CB8AC3E}">
        <p14:creationId xmlns:p14="http://schemas.microsoft.com/office/powerpoint/2010/main" val="1258758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7F5B8D36-8D9B-44D3-9D61-9B059C28FDB8}" type="datetimeFigureOut">
              <a:rPr lang="pl-PL" smtClean="0"/>
              <a:t>07.10.2015</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1FAD4B9-964B-4B9D-ACD2-96AB0F7770E7}" type="slidenum">
              <a:rPr lang="pl-PL" smtClean="0"/>
              <a:t>‹#›</a:t>
            </a:fld>
            <a:endParaRPr lang="pl-PL"/>
          </a:p>
        </p:txBody>
      </p:sp>
    </p:spTree>
    <p:extLst>
      <p:ext uri="{BB962C8B-B14F-4D97-AF65-F5344CB8AC3E}">
        <p14:creationId xmlns:p14="http://schemas.microsoft.com/office/powerpoint/2010/main" val="321868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7F5B8D36-8D9B-44D3-9D61-9B059C28FDB8}" type="datetimeFigureOut">
              <a:rPr lang="pl-PL" smtClean="0"/>
              <a:t>07.10.2015</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1FAD4B9-964B-4B9D-ACD2-96AB0F7770E7}" type="slidenum">
              <a:rPr lang="pl-PL" smtClean="0"/>
              <a:t>‹#›</a:t>
            </a:fld>
            <a:endParaRPr lang="pl-PL"/>
          </a:p>
        </p:txBody>
      </p:sp>
    </p:spTree>
    <p:extLst>
      <p:ext uri="{BB962C8B-B14F-4D97-AF65-F5344CB8AC3E}">
        <p14:creationId xmlns:p14="http://schemas.microsoft.com/office/powerpoint/2010/main" val="1059339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F5B8D36-8D9B-44D3-9D61-9B059C28FDB8}" type="datetimeFigureOut">
              <a:rPr lang="pl-PL" smtClean="0"/>
              <a:t>07.10.2015</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1FAD4B9-964B-4B9D-ACD2-96AB0F7770E7}" type="slidenum">
              <a:rPr lang="pl-PL" smtClean="0"/>
              <a:t>‹#›</a:t>
            </a:fld>
            <a:endParaRPr lang="pl-PL"/>
          </a:p>
        </p:txBody>
      </p:sp>
    </p:spTree>
    <p:extLst>
      <p:ext uri="{BB962C8B-B14F-4D97-AF65-F5344CB8AC3E}">
        <p14:creationId xmlns:p14="http://schemas.microsoft.com/office/powerpoint/2010/main" val="2544894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7F5B8D36-8D9B-44D3-9D61-9B059C28FDB8}" type="datetimeFigureOut">
              <a:rPr lang="pl-PL" smtClean="0"/>
              <a:t>07.10.2015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1FAD4B9-964B-4B9D-ACD2-96AB0F7770E7}" type="slidenum">
              <a:rPr lang="pl-PL" smtClean="0"/>
              <a:t>‹#›</a:t>
            </a:fld>
            <a:endParaRPr lang="pl-PL"/>
          </a:p>
        </p:txBody>
      </p:sp>
    </p:spTree>
    <p:extLst>
      <p:ext uri="{BB962C8B-B14F-4D97-AF65-F5344CB8AC3E}">
        <p14:creationId xmlns:p14="http://schemas.microsoft.com/office/powerpoint/2010/main" val="926516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7F5B8D36-8D9B-44D3-9D61-9B059C28FDB8}" type="datetimeFigureOut">
              <a:rPr lang="pl-PL" smtClean="0"/>
              <a:t>07.10.2015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1FAD4B9-964B-4B9D-ACD2-96AB0F7770E7}" type="slidenum">
              <a:rPr lang="pl-PL" smtClean="0"/>
              <a:t>‹#›</a:t>
            </a:fld>
            <a:endParaRPr lang="pl-PL"/>
          </a:p>
        </p:txBody>
      </p:sp>
    </p:spTree>
    <p:extLst>
      <p:ext uri="{BB962C8B-B14F-4D97-AF65-F5344CB8AC3E}">
        <p14:creationId xmlns:p14="http://schemas.microsoft.com/office/powerpoint/2010/main" val="3632653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5B8D36-8D9B-44D3-9D61-9B059C28FDB8}" type="datetimeFigureOut">
              <a:rPr lang="pl-PL" smtClean="0"/>
              <a:t>07.10.2015</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FAD4B9-964B-4B9D-ACD2-96AB0F7770E7}" type="slidenum">
              <a:rPr lang="pl-PL" smtClean="0"/>
              <a:t>‹#›</a:t>
            </a:fld>
            <a:endParaRPr lang="pl-PL"/>
          </a:p>
        </p:txBody>
      </p:sp>
    </p:spTree>
    <p:extLst>
      <p:ext uri="{BB962C8B-B14F-4D97-AF65-F5344CB8AC3E}">
        <p14:creationId xmlns:p14="http://schemas.microsoft.com/office/powerpoint/2010/main" val="3188609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hyperlink" Target="http://www.newrepublic.com/article/books-and-arts/the-art-translat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stopki 1"/>
          <p:cNvSpPr>
            <a:spLocks noGrp="1"/>
          </p:cNvSpPr>
          <p:nvPr>
            <p:ph type="ftr" sz="quarter" idx="11"/>
          </p:nvPr>
        </p:nvSpPr>
        <p:spPr>
          <a:xfrm>
            <a:off x="1524000" y="6092826"/>
            <a:ext cx="8532440" cy="765175"/>
          </a:xfrm>
        </p:spPr>
        <p:txBody>
          <a:bodyPr/>
          <a:lstStyle/>
          <a:p>
            <a:pPr>
              <a:defRPr/>
            </a:pPr>
            <a:r>
              <a:rPr lang="pl-PL" sz="1050" b="1" i="1" dirty="0">
                <a:latin typeface="Arial" pitchFamily="34" charset="0"/>
                <a:cs typeface="Arial" pitchFamily="34" charset="0"/>
              </a:rPr>
              <a:t>Projekt nr PO KL 04.01.01-00-029/09 pt.„Dostosowanie modelu kształcenia studentów filologii polskiej do wyzwań współczesnego rynku pracy (ze szczególnym uwzględnieniem rozwoju kompetencji informatycznych oraz informacyjno medialnych)”. </a:t>
            </a:r>
          </a:p>
          <a:p>
            <a:pPr>
              <a:defRPr/>
            </a:pPr>
            <a:r>
              <a:rPr lang="pl-PL" sz="1050" b="1" i="1" dirty="0">
                <a:latin typeface="Arial" pitchFamily="34" charset="0"/>
                <a:cs typeface="Arial" pitchFamily="34" charset="0"/>
              </a:rPr>
              <a:t>Wydział Filologii Polskiej i Klasycznej UAM w Poznaniu</a:t>
            </a:r>
            <a:endParaRPr lang="pl-PL" sz="1050" dirty="0">
              <a:latin typeface="Arial" pitchFamily="34" charset="0"/>
              <a:cs typeface="Arial" pitchFamily="34" charset="0"/>
            </a:endParaRPr>
          </a:p>
        </p:txBody>
      </p:sp>
      <p:pic>
        <p:nvPicPr>
          <p:cNvPr id="2051" name="Obraz 4" descr="KAPITAL_LUDZKIns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
            <a:ext cx="3106738" cy="150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Obraz 6" descr="UE+EFS_L-kolor.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20136" y="308769"/>
            <a:ext cx="2420938"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pole tekstowe 7"/>
          <p:cNvSpPr txBox="1">
            <a:spLocks noChangeArrowheads="1"/>
          </p:cNvSpPr>
          <p:nvPr/>
        </p:nvSpPr>
        <p:spPr bwMode="auto">
          <a:xfrm>
            <a:off x="1524000" y="1125539"/>
            <a:ext cx="810039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pl-PL" sz="1200" dirty="0">
                <a:latin typeface="Calibri" pitchFamily="34" charset="0"/>
              </a:rPr>
              <a:t>Projekt współfinansowany przez Unię Europejską w ramach Europejskiego Funduszu Społecznego </a:t>
            </a:r>
          </a:p>
        </p:txBody>
      </p:sp>
      <p:pic>
        <p:nvPicPr>
          <p:cNvPr id="2054" name="Obraz 1" descr="Đ"/>
          <p:cNvPicPr>
            <a:picLocks noChangeAspect="1" noChangeArrowheads="1"/>
          </p:cNvPicPr>
          <p:nvPr/>
        </p:nvPicPr>
        <p:blipFill>
          <a:blip r:embed="rId4">
            <a:grayscl/>
            <a:biLevel thresh="50000"/>
            <a:extLst>
              <a:ext uri="{28A0092B-C50C-407E-A947-70E740481C1C}">
                <a14:useLocalDpi xmlns:a14="http://schemas.microsoft.com/office/drawing/2010/main" val="0"/>
              </a:ext>
            </a:extLst>
          </a:blip>
          <a:srcRect/>
          <a:stretch>
            <a:fillRect/>
          </a:stretch>
        </p:blipFill>
        <p:spPr bwMode="auto">
          <a:xfrm>
            <a:off x="5159897" y="404813"/>
            <a:ext cx="108426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pole tekstowe 10"/>
          <p:cNvSpPr txBox="1">
            <a:spLocks noChangeArrowheads="1"/>
          </p:cNvSpPr>
          <p:nvPr/>
        </p:nvSpPr>
        <p:spPr bwMode="auto">
          <a:xfrm>
            <a:off x="1992314" y="1989139"/>
            <a:ext cx="7560071" cy="1692771"/>
          </a:xfrm>
          <a:prstGeom prst="rect">
            <a:avLst/>
          </a:prstGeom>
          <a:solidFill>
            <a:srgbClr val="FF6699"/>
          </a:solidFill>
          <a:ln w="9525">
            <a:solidFill>
              <a:srgbClr val="000000"/>
            </a:solidFill>
            <a:miter lim="800000"/>
            <a:headEnd/>
            <a:tailEnd/>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pl-PL" sz="2400" dirty="0" smtClean="0"/>
              <a:t>Vladimir Nabokov i Stanisław Barańczak</a:t>
            </a:r>
          </a:p>
          <a:p>
            <a:pPr algn="ctr" eaLnBrk="1" hangingPunct="1"/>
            <a:r>
              <a:rPr lang="pl-PL" sz="2400" dirty="0" smtClean="0"/>
              <a:t> jako teoretycy przekładu</a:t>
            </a:r>
            <a:endParaRPr lang="pl-PL" dirty="0">
              <a:latin typeface="Calibri" pitchFamily="34" charset="0"/>
            </a:endParaRPr>
          </a:p>
          <a:p>
            <a:pPr algn="ctr" eaLnBrk="1" hangingPunct="1"/>
            <a:endParaRPr lang="pl-PL" sz="1400" dirty="0">
              <a:latin typeface="Calibri" pitchFamily="34" charset="0"/>
            </a:endParaRPr>
          </a:p>
          <a:p>
            <a:pPr algn="ctr" eaLnBrk="1" hangingPunct="1"/>
            <a:endParaRPr lang="pl-PL" sz="1400" dirty="0">
              <a:latin typeface="Calibri" pitchFamily="34" charset="0"/>
            </a:endParaRPr>
          </a:p>
          <a:p>
            <a:pPr algn="ctr" eaLnBrk="1" hangingPunct="1"/>
            <a:endParaRPr lang="pl-PL" sz="1400" dirty="0">
              <a:latin typeface="Calibri" pitchFamily="34" charset="0"/>
            </a:endParaRPr>
          </a:p>
          <a:p>
            <a:pPr algn="ctr" eaLnBrk="1" hangingPunct="1"/>
            <a:r>
              <a:rPr lang="pl-PL" sz="1400" dirty="0" smtClean="0">
                <a:latin typeface="Calibri" pitchFamily="34" charset="0"/>
              </a:rPr>
              <a:t>Prezentacja współfinansowana </a:t>
            </a:r>
            <a:r>
              <a:rPr lang="pl-PL" sz="1400" dirty="0">
                <a:latin typeface="Calibri" pitchFamily="34" charset="0"/>
              </a:rPr>
              <a:t>przez Unię Europejską w ramach Europejskiego Funduszu Społecznego </a:t>
            </a:r>
          </a:p>
        </p:txBody>
      </p:sp>
    </p:spTree>
    <p:extLst>
      <p:ext uri="{BB962C8B-B14F-4D97-AF65-F5344CB8AC3E}">
        <p14:creationId xmlns:p14="http://schemas.microsoft.com/office/powerpoint/2010/main" val="36856274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E6387A"/>
          </a:solidFill>
        </p:spPr>
        <p:txBody>
          <a:bodyPr/>
          <a:lstStyle/>
          <a:p>
            <a:pPr algn="ctr"/>
            <a:r>
              <a:rPr lang="pl-PL" b="1" dirty="0" smtClean="0"/>
              <a:t>Stanisława Barańczaka </a:t>
            </a:r>
            <a:br>
              <a:rPr lang="pl-PL" b="1" dirty="0" smtClean="0"/>
            </a:br>
            <a:r>
              <a:rPr lang="pl-PL" b="1" dirty="0" smtClean="0"/>
              <a:t>translatorski „program minimum”</a:t>
            </a:r>
            <a:endParaRPr lang="pl-PL" b="1" dirty="0"/>
          </a:p>
        </p:txBody>
      </p:sp>
      <p:sp>
        <p:nvSpPr>
          <p:cNvPr id="3" name="Symbol zastępczy zawartości 2"/>
          <p:cNvSpPr>
            <a:spLocks noGrp="1"/>
          </p:cNvSpPr>
          <p:nvPr>
            <p:ph idx="1"/>
          </p:nvPr>
        </p:nvSpPr>
        <p:spPr/>
        <p:txBody>
          <a:bodyPr/>
          <a:lstStyle/>
          <a:p>
            <a:r>
              <a:rPr lang="pl-PL" dirty="0" smtClean="0"/>
              <a:t>Zakaz pierwszy: Nie tłumacz wiersza na prozę</a:t>
            </a:r>
          </a:p>
          <a:p>
            <a:r>
              <a:rPr lang="pl-PL" dirty="0" smtClean="0"/>
              <a:t>Zakaz drugi: Nie tłumacz dobrej poezji na złą poezję</a:t>
            </a:r>
          </a:p>
          <a:p>
            <a:pPr marL="0" indent="0">
              <a:buNone/>
            </a:pPr>
            <a:endParaRPr lang="pl-PL" dirty="0"/>
          </a:p>
          <a:p>
            <a:pPr marL="0" indent="0" algn="just">
              <a:buNone/>
            </a:pPr>
            <a:r>
              <a:rPr lang="pl-PL" dirty="0" smtClean="0"/>
              <a:t>„Każdy wybitny utwór poetycki jest miniaturowym modelem świata, i w modelu tym dosłownie każdy element składowy – od sumy wypowiedzianych wprost twierdzeń do najdrobniejszych atomów pozbawionej w zasadzie samodzielnego znaczenia fonetyki – może dzięki odpowiedniej organizacji tekstu wziąć udział w procesie </a:t>
            </a:r>
            <a:r>
              <a:rPr lang="pl-PL" smtClean="0"/>
              <a:t>wytwarzania znaczeń”.</a:t>
            </a:r>
            <a:endParaRPr lang="pl-PL" dirty="0"/>
          </a:p>
        </p:txBody>
      </p:sp>
    </p:spTree>
    <p:extLst>
      <p:ext uri="{BB962C8B-B14F-4D97-AF65-F5344CB8AC3E}">
        <p14:creationId xmlns:p14="http://schemas.microsoft.com/office/powerpoint/2010/main" val="1296220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stopki 1"/>
          <p:cNvSpPr>
            <a:spLocks noGrp="1"/>
          </p:cNvSpPr>
          <p:nvPr>
            <p:ph type="ftr" sz="quarter" idx="11"/>
          </p:nvPr>
        </p:nvSpPr>
        <p:spPr>
          <a:xfrm>
            <a:off x="1524000" y="6092826"/>
            <a:ext cx="8532440" cy="765175"/>
          </a:xfrm>
        </p:spPr>
        <p:txBody>
          <a:bodyPr/>
          <a:lstStyle/>
          <a:p>
            <a:pPr>
              <a:defRPr/>
            </a:pPr>
            <a:r>
              <a:rPr lang="pl-PL" sz="1050" b="1" i="1" dirty="0">
                <a:latin typeface="Arial" pitchFamily="34" charset="0"/>
                <a:cs typeface="Arial" pitchFamily="34" charset="0"/>
              </a:rPr>
              <a:t>Projekt nr PO KL 04.01.01-00-029/09 pt.„Dostosowanie modelu kształcenia studentów filologii polskiej do wyzwań współczesnego rynku pracy (ze szczególnym uwzględnieniem rozwoju kompetencji informatycznych oraz informacyjno medialnych)”. </a:t>
            </a:r>
          </a:p>
          <a:p>
            <a:pPr>
              <a:defRPr/>
            </a:pPr>
            <a:r>
              <a:rPr lang="pl-PL" sz="1050" b="1" i="1" dirty="0">
                <a:latin typeface="Arial" pitchFamily="34" charset="0"/>
                <a:cs typeface="Arial" pitchFamily="34" charset="0"/>
              </a:rPr>
              <a:t>Wydział Filologii Polskiej i Klasycznej UAM w Poznaniu</a:t>
            </a:r>
            <a:endParaRPr lang="pl-PL" sz="1050" dirty="0">
              <a:latin typeface="Arial" pitchFamily="34" charset="0"/>
              <a:cs typeface="Arial" pitchFamily="34" charset="0"/>
            </a:endParaRPr>
          </a:p>
        </p:txBody>
      </p:sp>
      <p:pic>
        <p:nvPicPr>
          <p:cNvPr id="2051" name="Obraz 4" descr="KAPITAL_LUDZKIns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
            <a:ext cx="3106738" cy="150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Obraz 6" descr="UE+EFS_L-kolor.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20136" y="308769"/>
            <a:ext cx="2420938"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pole tekstowe 7"/>
          <p:cNvSpPr txBox="1">
            <a:spLocks noChangeArrowheads="1"/>
          </p:cNvSpPr>
          <p:nvPr/>
        </p:nvSpPr>
        <p:spPr bwMode="auto">
          <a:xfrm>
            <a:off x="1524000" y="1125539"/>
            <a:ext cx="810039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pl-PL" sz="1200" dirty="0">
                <a:latin typeface="Calibri" pitchFamily="34" charset="0"/>
              </a:rPr>
              <a:t>Projekt współfinansowany przez Unię Europejską w ramach Europejskiego Funduszu Społecznego </a:t>
            </a:r>
          </a:p>
        </p:txBody>
      </p:sp>
      <p:pic>
        <p:nvPicPr>
          <p:cNvPr id="2054" name="Obraz 1" descr="Đ"/>
          <p:cNvPicPr>
            <a:picLocks noChangeAspect="1" noChangeArrowheads="1"/>
          </p:cNvPicPr>
          <p:nvPr/>
        </p:nvPicPr>
        <p:blipFill>
          <a:blip r:embed="rId4">
            <a:grayscl/>
            <a:biLevel thresh="50000"/>
            <a:extLst>
              <a:ext uri="{28A0092B-C50C-407E-A947-70E740481C1C}">
                <a14:useLocalDpi xmlns:a14="http://schemas.microsoft.com/office/drawing/2010/main" val="0"/>
              </a:ext>
            </a:extLst>
          </a:blip>
          <a:srcRect/>
          <a:stretch>
            <a:fillRect/>
          </a:stretch>
        </p:blipFill>
        <p:spPr bwMode="auto">
          <a:xfrm>
            <a:off x="5159897" y="404813"/>
            <a:ext cx="108426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pole tekstowe 10"/>
          <p:cNvSpPr txBox="1">
            <a:spLocks noChangeArrowheads="1"/>
          </p:cNvSpPr>
          <p:nvPr/>
        </p:nvSpPr>
        <p:spPr bwMode="auto">
          <a:xfrm>
            <a:off x="1992314" y="1989139"/>
            <a:ext cx="7560071" cy="1692771"/>
          </a:xfrm>
          <a:prstGeom prst="rect">
            <a:avLst/>
          </a:prstGeom>
          <a:solidFill>
            <a:srgbClr val="FF6699"/>
          </a:solidFill>
          <a:ln w="9525">
            <a:solidFill>
              <a:srgbClr val="000000"/>
            </a:solidFill>
            <a:miter lim="800000"/>
            <a:headEnd/>
            <a:tailEnd/>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pl-PL" sz="2400" dirty="0" smtClean="0"/>
              <a:t>Vladimir Nabokov i Stanisław Barańczak</a:t>
            </a:r>
          </a:p>
          <a:p>
            <a:pPr algn="ctr" eaLnBrk="1" hangingPunct="1"/>
            <a:r>
              <a:rPr lang="pl-PL" sz="2400" dirty="0" smtClean="0"/>
              <a:t> jako teoretycy przekładu</a:t>
            </a:r>
            <a:endParaRPr lang="pl-PL" dirty="0">
              <a:latin typeface="Calibri" pitchFamily="34" charset="0"/>
            </a:endParaRPr>
          </a:p>
          <a:p>
            <a:pPr algn="ctr" eaLnBrk="1" hangingPunct="1"/>
            <a:endParaRPr lang="pl-PL" sz="1400" dirty="0">
              <a:latin typeface="Calibri" pitchFamily="34" charset="0"/>
            </a:endParaRPr>
          </a:p>
          <a:p>
            <a:pPr algn="ctr" eaLnBrk="1" hangingPunct="1"/>
            <a:endParaRPr lang="pl-PL" sz="1400" dirty="0">
              <a:latin typeface="Calibri" pitchFamily="34" charset="0"/>
            </a:endParaRPr>
          </a:p>
          <a:p>
            <a:pPr algn="ctr" eaLnBrk="1" hangingPunct="1"/>
            <a:endParaRPr lang="pl-PL" sz="1400" dirty="0">
              <a:latin typeface="Calibri" pitchFamily="34" charset="0"/>
            </a:endParaRPr>
          </a:p>
          <a:p>
            <a:pPr algn="ctr" eaLnBrk="1" hangingPunct="1"/>
            <a:r>
              <a:rPr lang="pl-PL" sz="1400" dirty="0" smtClean="0">
                <a:latin typeface="Calibri" pitchFamily="34" charset="0"/>
              </a:rPr>
              <a:t>Prezentacja współfinansowana </a:t>
            </a:r>
            <a:r>
              <a:rPr lang="pl-PL" sz="1400" dirty="0">
                <a:latin typeface="Calibri" pitchFamily="34" charset="0"/>
              </a:rPr>
              <a:t>przez Unię Europejską w ramach Europejskiego Funduszu Społecznego </a:t>
            </a:r>
          </a:p>
        </p:txBody>
      </p:sp>
    </p:spTree>
    <p:extLst>
      <p:ext uri="{BB962C8B-B14F-4D97-AF65-F5344CB8AC3E}">
        <p14:creationId xmlns:p14="http://schemas.microsoft.com/office/powerpoint/2010/main" val="106116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E6387A"/>
          </a:solidFill>
        </p:spPr>
        <p:txBody>
          <a:bodyPr>
            <a:noAutofit/>
          </a:bodyPr>
          <a:lstStyle/>
          <a:p>
            <a:r>
              <a:rPr lang="pl-PL" sz="3200" b="1" dirty="0" smtClean="0"/>
              <a:t>Vladimir Nabokov </a:t>
            </a:r>
            <a:r>
              <a:rPr lang="pl-PL" sz="3200" b="1" i="1" dirty="0" smtClean="0"/>
              <a:t>The Art of </a:t>
            </a:r>
            <a:r>
              <a:rPr lang="pl-PL" sz="3200" b="1" i="1" dirty="0" err="1" smtClean="0"/>
              <a:t>Translation</a:t>
            </a:r>
            <a:r>
              <a:rPr lang="pl-PL" sz="3200" b="1" dirty="0" smtClean="0"/>
              <a:t>, </a:t>
            </a:r>
            <a:r>
              <a:rPr lang="pl-PL" sz="3200" dirty="0" smtClean="0">
                <a:hlinkClick r:id="rId2"/>
              </a:rPr>
              <a:t>http://www.newrepublic.com/article/books-and-arts/the-art-translation</a:t>
            </a:r>
            <a:r>
              <a:rPr lang="pl-PL" sz="3200" dirty="0" smtClean="0"/>
              <a:t> </a:t>
            </a:r>
            <a:endParaRPr lang="pl-PL" sz="3200" dirty="0"/>
          </a:p>
        </p:txBody>
      </p:sp>
      <p:sp>
        <p:nvSpPr>
          <p:cNvPr id="3" name="Symbol zastępczy zawartości 2"/>
          <p:cNvSpPr>
            <a:spLocks noGrp="1"/>
          </p:cNvSpPr>
          <p:nvPr>
            <p:ph idx="1"/>
          </p:nvPr>
        </p:nvSpPr>
        <p:spPr/>
        <p:txBody>
          <a:bodyPr>
            <a:normAutofit fontScale="77500" lnSpcReduction="20000"/>
          </a:bodyPr>
          <a:lstStyle/>
          <a:p>
            <a:pPr marL="0" indent="0">
              <a:lnSpc>
                <a:spcPct val="200000"/>
              </a:lnSpc>
              <a:buNone/>
            </a:pPr>
            <a:r>
              <a:rPr lang="en-US" sz="2200" dirty="0"/>
              <a:t>THREE GRADES OF EVIL can be discerned in the queer world of verbal transmigration</a:t>
            </a:r>
            <a:r>
              <a:rPr lang="en-US" sz="2200" dirty="0" smtClean="0"/>
              <a:t>.</a:t>
            </a:r>
            <a:r>
              <a:rPr lang="pl-PL" sz="2200" dirty="0" smtClean="0"/>
              <a:t> </a:t>
            </a:r>
            <a:r>
              <a:rPr lang="en-US" sz="2200" dirty="0"/>
              <a:t>The first, and lesser one, comprises obvious errors due to ignorance or misguided knowledge</a:t>
            </a:r>
            <a:r>
              <a:rPr lang="en-US" sz="2200" dirty="0" smtClean="0"/>
              <a:t>.</a:t>
            </a:r>
            <a:r>
              <a:rPr lang="pl-PL" sz="2200" dirty="0" smtClean="0"/>
              <a:t> </a:t>
            </a:r>
            <a:r>
              <a:rPr lang="en-US" sz="2200" dirty="0"/>
              <a:t>This is mere human frailty and thus excusable</a:t>
            </a:r>
            <a:r>
              <a:rPr lang="en-US" sz="2200" dirty="0" smtClean="0"/>
              <a:t>.</a:t>
            </a:r>
            <a:r>
              <a:rPr lang="pl-PL" sz="2200" dirty="0" smtClean="0"/>
              <a:t> </a:t>
            </a:r>
            <a:r>
              <a:rPr lang="en-US" sz="2200" dirty="0"/>
              <a:t>The next step to Hell is taken by the translator who intentionally skips words or passages that he does not bother to understand or that might seem obscure or obscene to vaguely imagined </a:t>
            </a:r>
            <a:r>
              <a:rPr lang="en-US" sz="2200" dirty="0" smtClean="0"/>
              <a:t>readers</a:t>
            </a:r>
            <a:r>
              <a:rPr lang="en-US" sz="2200" dirty="0"/>
              <a:t>; he accepts the blank look that his dictionary gives him without any </a:t>
            </a:r>
            <a:r>
              <a:rPr lang="en-US" sz="2200" dirty="0" smtClean="0"/>
              <a:t>qualms</a:t>
            </a:r>
            <a:r>
              <a:rPr lang="en-US" sz="2200" dirty="0"/>
              <a:t>; or subjects scholarship to </a:t>
            </a:r>
            <a:r>
              <a:rPr lang="en-US" sz="2200" dirty="0" smtClean="0"/>
              <a:t>primness</a:t>
            </a:r>
            <a:r>
              <a:rPr lang="en-US" sz="2200" dirty="0"/>
              <a:t>: he is as ready to know less than the author as he is to think he knows </a:t>
            </a:r>
            <a:r>
              <a:rPr lang="en-US" sz="2200" dirty="0" smtClean="0"/>
              <a:t>better</a:t>
            </a:r>
            <a:r>
              <a:rPr lang="en-US" sz="2200" dirty="0"/>
              <a:t>. The third, and worst, degree of turpitude is reached when a masterpiece is </a:t>
            </a:r>
            <a:r>
              <a:rPr lang="en-US" sz="2200" dirty="0" err="1"/>
              <a:t>planished</a:t>
            </a:r>
            <a:r>
              <a:rPr lang="en-US" sz="2200" dirty="0"/>
              <a:t> and patted into such a shape, vilely beautified in such a fashion as to conform to the notions and prejudices of a given public. This is a crime, to be punished by the stocks as plagiarists were in the </a:t>
            </a:r>
            <a:r>
              <a:rPr lang="en-US" sz="2200" dirty="0" err="1"/>
              <a:t>shoebuckle</a:t>
            </a:r>
            <a:r>
              <a:rPr lang="en-US" sz="2200" dirty="0"/>
              <a:t> days.</a:t>
            </a:r>
            <a:r>
              <a:rPr lang="en-US" sz="2200" dirty="0" smtClean="0"/>
              <a:t> </a:t>
            </a:r>
            <a:endParaRPr lang="pl-PL" sz="2200" dirty="0" smtClean="0"/>
          </a:p>
          <a:p>
            <a:pPr marL="0" indent="0">
              <a:buNone/>
            </a:pPr>
            <a:r>
              <a:rPr lang="pl-PL" dirty="0" smtClean="0">
                <a:solidFill>
                  <a:srgbClr val="FF0000"/>
                </a:solidFill>
              </a:rPr>
              <a:t>Pojęcie i zjawisko „</a:t>
            </a:r>
            <a:r>
              <a:rPr lang="pl-PL" dirty="0" err="1" smtClean="0">
                <a:solidFill>
                  <a:srgbClr val="FF0000"/>
                </a:solidFill>
              </a:rPr>
              <a:t>otsiebiatiny</a:t>
            </a:r>
            <a:r>
              <a:rPr lang="pl-PL" dirty="0" smtClean="0">
                <a:solidFill>
                  <a:srgbClr val="FF0000"/>
                </a:solidFill>
              </a:rPr>
              <a:t>”.</a:t>
            </a:r>
            <a:endParaRPr lang="pl-PL" dirty="0">
              <a:solidFill>
                <a:srgbClr val="FF0000"/>
              </a:solidFill>
            </a:endParaRPr>
          </a:p>
        </p:txBody>
      </p:sp>
    </p:spTree>
    <p:extLst>
      <p:ext uri="{BB962C8B-B14F-4D97-AF65-F5344CB8AC3E}">
        <p14:creationId xmlns:p14="http://schemas.microsoft.com/office/powerpoint/2010/main" val="21494998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solidFill>
            <a:srgbClr val="E6387A"/>
          </a:solidFill>
        </p:spPr>
        <p:txBody>
          <a:bodyPr/>
          <a:lstStyle/>
          <a:p>
            <a:r>
              <a:rPr lang="pl-PL" dirty="0" smtClean="0"/>
              <a:t>Nabokov jako tłumacz </a:t>
            </a:r>
            <a:r>
              <a:rPr lang="pl-PL" i="1" dirty="0" smtClean="0"/>
              <a:t>Oniegina</a:t>
            </a:r>
            <a:endParaRPr lang="pl-PL" dirty="0"/>
          </a:p>
        </p:txBody>
      </p:sp>
      <p:pic>
        <p:nvPicPr>
          <p:cNvPr id="7" name="Obraz 6"/>
          <p:cNvPicPr>
            <a:picLocks noChangeAspect="1"/>
          </p:cNvPicPr>
          <p:nvPr/>
        </p:nvPicPr>
        <p:blipFill>
          <a:blip r:embed="rId2"/>
          <a:stretch>
            <a:fillRect/>
          </a:stretch>
        </p:blipFill>
        <p:spPr>
          <a:xfrm>
            <a:off x="6503831" y="496888"/>
            <a:ext cx="3267075" cy="5372100"/>
          </a:xfrm>
          <a:prstGeom prst="rect">
            <a:avLst/>
          </a:prstGeom>
        </p:spPr>
      </p:pic>
      <p:sp>
        <p:nvSpPr>
          <p:cNvPr id="6" name="Symbol zastępczy tekstu 5"/>
          <p:cNvSpPr>
            <a:spLocks noGrp="1"/>
          </p:cNvSpPr>
          <p:nvPr>
            <p:ph type="body" sz="half" idx="2"/>
          </p:nvPr>
        </p:nvSpPr>
        <p:spPr/>
        <p:txBody>
          <a:bodyPr/>
          <a:lstStyle/>
          <a:p>
            <a:endParaRPr lang="pl-PL" b="1" i="1" dirty="0" smtClean="0"/>
          </a:p>
          <a:p>
            <a:endParaRPr lang="pl-PL" b="1" i="1" dirty="0"/>
          </a:p>
          <a:p>
            <a:r>
              <a:rPr lang="pl-PL" sz="2000" b="1" i="1" dirty="0" err="1" smtClean="0"/>
              <a:t>Eugene</a:t>
            </a:r>
            <a:r>
              <a:rPr lang="pl-PL" sz="2000" b="1" i="1" dirty="0" smtClean="0"/>
              <a:t> </a:t>
            </a:r>
            <a:r>
              <a:rPr lang="pl-PL" sz="2000" b="1" i="1" dirty="0" err="1" smtClean="0"/>
              <a:t>Onegin</a:t>
            </a:r>
            <a:endParaRPr lang="pl-PL" sz="2000" b="1" i="1" dirty="0"/>
          </a:p>
          <a:p>
            <a:r>
              <a:rPr lang="pl-PL" sz="2000" dirty="0"/>
              <a:t>A </a:t>
            </a:r>
            <a:r>
              <a:rPr lang="pl-PL" sz="2000" dirty="0" err="1"/>
              <a:t>Novel</a:t>
            </a:r>
            <a:r>
              <a:rPr lang="pl-PL" sz="2000" dirty="0"/>
              <a:t> in </a:t>
            </a:r>
            <a:r>
              <a:rPr lang="pl-PL" sz="2000" dirty="0" err="1"/>
              <a:t>Verse</a:t>
            </a:r>
            <a:r>
              <a:rPr lang="pl-PL" sz="2000" dirty="0"/>
              <a:t> by </a:t>
            </a:r>
            <a:r>
              <a:rPr lang="pl-PL" sz="2000" dirty="0" err="1"/>
              <a:t>Alexandr</a:t>
            </a:r>
            <a:r>
              <a:rPr lang="pl-PL" sz="2000" dirty="0"/>
              <a:t> </a:t>
            </a:r>
            <a:r>
              <a:rPr lang="pl-PL" sz="2000" dirty="0" err="1"/>
              <a:t>Pushkin</a:t>
            </a:r>
            <a:r>
              <a:rPr lang="pl-PL" sz="2000" dirty="0"/>
              <a:t>, </a:t>
            </a:r>
            <a:r>
              <a:rPr lang="pl-PL" sz="2000" dirty="0" err="1"/>
              <a:t>Translated</a:t>
            </a:r>
            <a:r>
              <a:rPr lang="pl-PL" sz="2000" dirty="0"/>
              <a:t> from the Russian, with a </a:t>
            </a:r>
            <a:r>
              <a:rPr lang="pl-PL" sz="2000" dirty="0" err="1"/>
              <a:t>commentary</a:t>
            </a:r>
            <a:r>
              <a:rPr lang="pl-PL" sz="2000" dirty="0"/>
              <a:t> and Vladimir Nabokov</a:t>
            </a:r>
          </a:p>
          <a:p>
            <a:r>
              <a:rPr lang="pl-PL" sz="2000" dirty="0" err="1"/>
              <a:t>Bollingen</a:t>
            </a:r>
            <a:r>
              <a:rPr lang="pl-PL" sz="2000" dirty="0"/>
              <a:t> Foundation, Volume I, xxvi + 345, Volume II, xvi + 547, Volume III, xvi + 540, pp., $18.50</a:t>
            </a:r>
          </a:p>
          <a:p>
            <a:endParaRPr lang="pl-PL" dirty="0"/>
          </a:p>
        </p:txBody>
      </p:sp>
    </p:spTree>
    <p:extLst>
      <p:ext uri="{BB962C8B-B14F-4D97-AF65-F5344CB8AC3E}">
        <p14:creationId xmlns:p14="http://schemas.microsoft.com/office/powerpoint/2010/main" val="1927778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solidFill>
            <a:srgbClr val="E6387A"/>
          </a:solidFill>
        </p:spPr>
        <p:txBody>
          <a:bodyPr/>
          <a:lstStyle/>
          <a:p>
            <a:pPr algn="ctr"/>
            <a:r>
              <a:rPr lang="pl-PL" dirty="0" smtClean="0"/>
              <a:t>Nabokov – autokomentarz prozą…</a:t>
            </a:r>
            <a:endParaRPr lang="pl-PL" dirty="0"/>
          </a:p>
        </p:txBody>
      </p:sp>
      <p:sp>
        <p:nvSpPr>
          <p:cNvPr id="6" name="Symbol zastępczy zawartości 5"/>
          <p:cNvSpPr>
            <a:spLocks noGrp="1"/>
          </p:cNvSpPr>
          <p:nvPr>
            <p:ph idx="1"/>
          </p:nvPr>
        </p:nvSpPr>
        <p:spPr/>
        <p:txBody>
          <a:bodyPr>
            <a:normAutofit fontScale="92500" lnSpcReduction="20000"/>
          </a:bodyPr>
          <a:lstStyle/>
          <a:p>
            <a:pPr marL="0" indent="0" algn="just">
              <a:lnSpc>
                <a:spcPct val="150000"/>
              </a:lnSpc>
              <a:buNone/>
            </a:pPr>
            <a:r>
              <a:rPr lang="en-US" dirty="0" smtClean="0"/>
              <a:t>In transposing </a:t>
            </a:r>
            <a:r>
              <a:rPr lang="en-US" i="1" dirty="0" smtClean="0"/>
              <a:t>Eugene </a:t>
            </a:r>
            <a:r>
              <a:rPr lang="en-US" i="1" dirty="0" err="1" smtClean="0"/>
              <a:t>Onegin</a:t>
            </a:r>
            <a:r>
              <a:rPr lang="en-US" dirty="0" smtClean="0"/>
              <a:t> from Pushkin’s Russian into my English I have sacrificed to completeness of meaning every formal element including the iambic rhythm, whenever its retention hindered fidelity. To my ideal of literalism I sacrificed everything (elegance, euphony, clarity, good taste, modern usage, and even grammar) that the dainty mimic prizes higher than truth. Pushkin has likened translators to horses changed at the posthouses of civilization. The greatest reward I can think of is that students may use my work as a pony. </a:t>
            </a:r>
            <a:endParaRPr lang="pl-PL" dirty="0"/>
          </a:p>
        </p:txBody>
      </p:sp>
    </p:spTree>
    <p:extLst>
      <p:ext uri="{BB962C8B-B14F-4D97-AF65-F5344CB8AC3E}">
        <p14:creationId xmlns:p14="http://schemas.microsoft.com/office/powerpoint/2010/main" val="4201118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solidFill>
            <a:srgbClr val="E6387A"/>
          </a:solidFill>
        </p:spPr>
        <p:txBody>
          <a:bodyPr/>
          <a:lstStyle/>
          <a:p>
            <a:pPr algn="ctr"/>
            <a:r>
              <a:rPr lang="pl-PL" dirty="0" smtClean="0"/>
              <a:t>…i wierszem </a:t>
            </a:r>
            <a:br>
              <a:rPr lang="pl-PL" dirty="0" smtClean="0"/>
            </a:br>
            <a:r>
              <a:rPr lang="pl-PL" dirty="0" smtClean="0"/>
              <a:t>(„On </a:t>
            </a:r>
            <a:r>
              <a:rPr lang="pl-PL" dirty="0" err="1" smtClean="0"/>
              <a:t>Translating</a:t>
            </a:r>
            <a:r>
              <a:rPr lang="pl-PL" i="1" dirty="0" smtClean="0"/>
              <a:t> </a:t>
            </a:r>
            <a:r>
              <a:rPr lang="pl-PL" i="1" dirty="0" err="1" smtClean="0"/>
              <a:t>Eugene</a:t>
            </a:r>
            <a:r>
              <a:rPr lang="pl-PL" i="1" dirty="0" smtClean="0"/>
              <a:t> </a:t>
            </a:r>
            <a:r>
              <a:rPr lang="pl-PL" i="1" dirty="0" err="1" smtClean="0"/>
              <a:t>Onegin</a:t>
            </a:r>
            <a:r>
              <a:rPr lang="pl-PL" dirty="0" smtClean="0"/>
              <a:t>”)</a:t>
            </a:r>
            <a:endParaRPr lang="pl-PL" dirty="0"/>
          </a:p>
        </p:txBody>
      </p:sp>
      <p:sp>
        <p:nvSpPr>
          <p:cNvPr id="5" name="Symbol zastępczy zawartości 4"/>
          <p:cNvSpPr>
            <a:spLocks noGrp="1"/>
          </p:cNvSpPr>
          <p:nvPr>
            <p:ph sz="half" idx="1"/>
          </p:nvPr>
        </p:nvSpPr>
        <p:spPr>
          <a:ln>
            <a:solidFill>
              <a:srgbClr val="E6387A"/>
            </a:solidFill>
          </a:ln>
        </p:spPr>
        <p:txBody>
          <a:bodyPr>
            <a:normAutofit fontScale="85000" lnSpcReduction="20000"/>
          </a:bodyPr>
          <a:lstStyle/>
          <a:p>
            <a:r>
              <a:rPr lang="en-US" dirty="0"/>
              <a:t>1</a:t>
            </a:r>
            <a:r>
              <a:rPr lang="en-US" dirty="0" smtClean="0"/>
              <a:t/>
            </a:r>
            <a:br>
              <a:rPr lang="en-US" dirty="0" smtClean="0"/>
            </a:br>
            <a:r>
              <a:rPr lang="en-US" dirty="0"/>
              <a:t>What is translation? On a platter</a:t>
            </a:r>
            <a:r>
              <a:rPr lang="en-US" dirty="0" smtClean="0"/>
              <a:t/>
            </a:r>
            <a:br>
              <a:rPr lang="en-US" dirty="0" smtClean="0"/>
            </a:br>
            <a:r>
              <a:rPr lang="en-US" dirty="0"/>
              <a:t>A poet’s pale and glaring head,</a:t>
            </a:r>
            <a:r>
              <a:rPr lang="en-US" dirty="0" smtClean="0"/>
              <a:t/>
            </a:r>
            <a:br>
              <a:rPr lang="en-US" dirty="0" smtClean="0"/>
            </a:br>
            <a:r>
              <a:rPr lang="en-US" dirty="0"/>
              <a:t>A parrot’s screech, a monkey’s chatter,</a:t>
            </a:r>
            <a:r>
              <a:rPr lang="en-US" dirty="0" smtClean="0"/>
              <a:t/>
            </a:r>
            <a:br>
              <a:rPr lang="en-US" dirty="0" smtClean="0"/>
            </a:br>
            <a:r>
              <a:rPr lang="en-US" dirty="0"/>
              <a:t>And profanation of the dead.</a:t>
            </a:r>
            <a:r>
              <a:rPr lang="en-US" dirty="0" smtClean="0"/>
              <a:t/>
            </a:r>
            <a:br>
              <a:rPr lang="en-US" dirty="0" smtClean="0"/>
            </a:br>
            <a:r>
              <a:rPr lang="en-US" dirty="0"/>
              <a:t>The parasites you were so hard on</a:t>
            </a:r>
            <a:r>
              <a:rPr lang="en-US" dirty="0" smtClean="0"/>
              <a:t/>
            </a:r>
            <a:br>
              <a:rPr lang="en-US" dirty="0" smtClean="0"/>
            </a:br>
            <a:r>
              <a:rPr lang="en-US" dirty="0"/>
              <a:t>Are pardoned if I have your pardon,</a:t>
            </a:r>
            <a:r>
              <a:rPr lang="en-US" dirty="0" smtClean="0"/>
              <a:t/>
            </a:r>
            <a:br>
              <a:rPr lang="en-US" dirty="0" smtClean="0"/>
            </a:br>
            <a:r>
              <a:rPr lang="en-US" dirty="0"/>
              <a:t>O, Pushkin, for my stratagem:</a:t>
            </a:r>
            <a:r>
              <a:rPr lang="en-US" dirty="0" smtClean="0"/>
              <a:t/>
            </a:r>
            <a:br>
              <a:rPr lang="en-US" dirty="0" smtClean="0"/>
            </a:br>
            <a:r>
              <a:rPr lang="en-US" dirty="0"/>
              <a:t>I traveled down your secret stem,</a:t>
            </a:r>
            <a:r>
              <a:rPr lang="en-US" dirty="0" smtClean="0"/>
              <a:t/>
            </a:r>
            <a:br>
              <a:rPr lang="en-US" dirty="0" smtClean="0"/>
            </a:br>
            <a:r>
              <a:rPr lang="en-US" dirty="0"/>
              <a:t>And reached the root, and fed upon it;</a:t>
            </a:r>
            <a:r>
              <a:rPr lang="en-US" dirty="0" smtClean="0"/>
              <a:t/>
            </a:r>
            <a:br>
              <a:rPr lang="en-US" dirty="0" smtClean="0"/>
            </a:br>
            <a:r>
              <a:rPr lang="en-US" dirty="0"/>
              <a:t>Then, in a language newly learned,</a:t>
            </a:r>
            <a:r>
              <a:rPr lang="en-US" dirty="0" smtClean="0"/>
              <a:t/>
            </a:r>
            <a:br>
              <a:rPr lang="en-US" dirty="0" smtClean="0"/>
            </a:br>
            <a:r>
              <a:rPr lang="en-US" dirty="0"/>
              <a:t>I grew another stalk and turned</a:t>
            </a:r>
            <a:r>
              <a:rPr lang="en-US" dirty="0" smtClean="0"/>
              <a:t/>
            </a:r>
            <a:br>
              <a:rPr lang="en-US" dirty="0" smtClean="0"/>
            </a:br>
            <a:r>
              <a:rPr lang="en-US" dirty="0"/>
              <a:t>Your stanza patterned on a sonnet,</a:t>
            </a:r>
            <a:r>
              <a:rPr lang="en-US" dirty="0" smtClean="0"/>
              <a:t/>
            </a:r>
            <a:br>
              <a:rPr lang="en-US" dirty="0" smtClean="0"/>
            </a:br>
            <a:r>
              <a:rPr lang="en-US" dirty="0"/>
              <a:t>Into my honest roadside prose–</a:t>
            </a:r>
            <a:r>
              <a:rPr lang="en-US" dirty="0" smtClean="0"/>
              <a:t/>
            </a:r>
            <a:br>
              <a:rPr lang="en-US" dirty="0" smtClean="0"/>
            </a:br>
            <a:r>
              <a:rPr lang="en-US" dirty="0"/>
              <a:t>All thorn, but cousin to your rose.</a:t>
            </a:r>
            <a:endParaRPr lang="pl-PL" dirty="0"/>
          </a:p>
        </p:txBody>
      </p:sp>
      <p:sp>
        <p:nvSpPr>
          <p:cNvPr id="6" name="Symbol zastępczy zawartości 5"/>
          <p:cNvSpPr>
            <a:spLocks noGrp="1"/>
          </p:cNvSpPr>
          <p:nvPr>
            <p:ph sz="half" idx="2"/>
          </p:nvPr>
        </p:nvSpPr>
        <p:spPr>
          <a:ln>
            <a:solidFill>
              <a:srgbClr val="E6387A"/>
            </a:solidFill>
          </a:ln>
        </p:spPr>
        <p:txBody>
          <a:bodyPr>
            <a:normAutofit fontScale="85000" lnSpcReduction="20000"/>
          </a:bodyPr>
          <a:lstStyle/>
          <a:p>
            <a:r>
              <a:rPr lang="en-US" dirty="0"/>
              <a:t>2</a:t>
            </a:r>
            <a:r>
              <a:rPr lang="en-US" dirty="0" smtClean="0"/>
              <a:t/>
            </a:r>
            <a:br>
              <a:rPr lang="en-US" dirty="0" smtClean="0"/>
            </a:br>
            <a:r>
              <a:rPr lang="en-US" dirty="0"/>
              <a:t>Reflected words can only shiver</a:t>
            </a:r>
            <a:r>
              <a:rPr lang="en-US" dirty="0" smtClean="0"/>
              <a:t/>
            </a:r>
            <a:br>
              <a:rPr lang="en-US" dirty="0" smtClean="0"/>
            </a:br>
            <a:r>
              <a:rPr lang="en-US" dirty="0"/>
              <a:t>Like </a:t>
            </a:r>
            <a:r>
              <a:rPr lang="en-US" dirty="0" err="1"/>
              <a:t>elognated</a:t>
            </a:r>
            <a:r>
              <a:rPr lang="en-US" dirty="0"/>
              <a:t> lights that twist</a:t>
            </a:r>
            <a:r>
              <a:rPr lang="en-US" dirty="0" smtClean="0"/>
              <a:t/>
            </a:r>
            <a:br>
              <a:rPr lang="en-US" dirty="0" smtClean="0"/>
            </a:br>
            <a:r>
              <a:rPr lang="en-US" dirty="0"/>
              <a:t>In the black mirror of a river</a:t>
            </a:r>
            <a:r>
              <a:rPr lang="en-US" dirty="0" smtClean="0"/>
              <a:t/>
            </a:r>
            <a:br>
              <a:rPr lang="en-US" dirty="0" smtClean="0"/>
            </a:br>
            <a:r>
              <a:rPr lang="en-US" dirty="0"/>
              <a:t>Between the city and the mist.</a:t>
            </a:r>
            <a:r>
              <a:rPr lang="en-US" dirty="0" smtClean="0"/>
              <a:t/>
            </a:r>
            <a:br>
              <a:rPr lang="en-US" dirty="0" smtClean="0"/>
            </a:br>
            <a:r>
              <a:rPr lang="en-US" dirty="0"/>
              <a:t>Elusive Pushkin! Persevering,</a:t>
            </a:r>
            <a:r>
              <a:rPr lang="en-US" dirty="0" smtClean="0"/>
              <a:t/>
            </a:r>
            <a:br>
              <a:rPr lang="en-US" dirty="0" smtClean="0"/>
            </a:br>
            <a:r>
              <a:rPr lang="en-US" dirty="0"/>
              <a:t>I still pick up Tatiana’s earring,</a:t>
            </a:r>
            <a:r>
              <a:rPr lang="en-US" dirty="0" smtClean="0"/>
              <a:t/>
            </a:r>
            <a:br>
              <a:rPr lang="en-US" dirty="0" smtClean="0"/>
            </a:br>
            <a:r>
              <a:rPr lang="en-US" dirty="0"/>
              <a:t>Still travel with your sullen rake.</a:t>
            </a:r>
            <a:r>
              <a:rPr lang="en-US" dirty="0" smtClean="0"/>
              <a:t/>
            </a:r>
            <a:br>
              <a:rPr lang="en-US" dirty="0" smtClean="0"/>
            </a:br>
            <a:r>
              <a:rPr lang="en-US" dirty="0"/>
              <a:t>I find another man’s mistake,</a:t>
            </a:r>
            <a:r>
              <a:rPr lang="en-US" dirty="0" smtClean="0"/>
              <a:t/>
            </a:r>
            <a:br>
              <a:rPr lang="en-US" dirty="0" smtClean="0"/>
            </a:br>
            <a:r>
              <a:rPr lang="en-US" dirty="0"/>
              <a:t>I analyze alliterations</a:t>
            </a:r>
            <a:r>
              <a:rPr lang="en-US" dirty="0" smtClean="0"/>
              <a:t/>
            </a:r>
            <a:br>
              <a:rPr lang="en-US" dirty="0" smtClean="0"/>
            </a:br>
            <a:r>
              <a:rPr lang="en-US" dirty="0"/>
              <a:t>That grace your feasts and haunt </a:t>
            </a:r>
            <a:r>
              <a:rPr lang="pl-PL" dirty="0" smtClean="0"/>
              <a:t>					the </a:t>
            </a:r>
            <a:r>
              <a:rPr lang="en-US" dirty="0" smtClean="0"/>
              <a:t>great</a:t>
            </a:r>
            <a:br>
              <a:rPr lang="en-US" dirty="0" smtClean="0"/>
            </a:br>
            <a:r>
              <a:rPr lang="en-US" dirty="0"/>
              <a:t>Fourth stanza of your Canto Eight.</a:t>
            </a:r>
            <a:r>
              <a:rPr lang="en-US" dirty="0" smtClean="0"/>
              <a:t/>
            </a:r>
            <a:br>
              <a:rPr lang="en-US" dirty="0" smtClean="0"/>
            </a:br>
            <a:r>
              <a:rPr lang="en-US" dirty="0"/>
              <a:t>This is my task–a poet’s patience</a:t>
            </a:r>
            <a:r>
              <a:rPr lang="en-US" dirty="0" smtClean="0"/>
              <a:t/>
            </a:r>
            <a:br>
              <a:rPr lang="en-US" dirty="0" smtClean="0"/>
            </a:br>
            <a:r>
              <a:rPr lang="en-US" dirty="0"/>
              <a:t>And scholastic passion </a:t>
            </a:r>
            <a:r>
              <a:rPr lang="en-US" dirty="0" err="1"/>
              <a:t>blent</a:t>
            </a:r>
            <a:r>
              <a:rPr lang="en-US" dirty="0"/>
              <a:t>:</a:t>
            </a:r>
            <a:r>
              <a:rPr lang="en-US" dirty="0" smtClean="0"/>
              <a:t/>
            </a:r>
            <a:br>
              <a:rPr lang="en-US" dirty="0" smtClean="0"/>
            </a:br>
            <a:r>
              <a:rPr lang="en-US" dirty="0"/>
              <a:t>Dove-droppings on your monument.</a:t>
            </a:r>
            <a:endParaRPr lang="pl-PL" dirty="0"/>
          </a:p>
        </p:txBody>
      </p:sp>
    </p:spTree>
    <p:extLst>
      <p:ext uri="{BB962C8B-B14F-4D97-AF65-F5344CB8AC3E}">
        <p14:creationId xmlns:p14="http://schemas.microsoft.com/office/powerpoint/2010/main" val="3784314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E6387A"/>
          </a:solidFill>
        </p:spPr>
        <p:txBody>
          <a:bodyPr>
            <a:normAutofit fontScale="90000"/>
          </a:bodyPr>
          <a:lstStyle/>
          <a:p>
            <a:r>
              <a:rPr lang="pl-PL" dirty="0" smtClean="0"/>
              <a:t>Aleksander Puszkin w oryginale i w przekładzie Nabokova (pierwsza strofa poematu)</a:t>
            </a:r>
            <a:endParaRPr lang="pl-PL" dirty="0"/>
          </a:p>
        </p:txBody>
      </p:sp>
      <p:sp>
        <p:nvSpPr>
          <p:cNvPr id="3" name="Symbol zastępczy zawartości 2"/>
          <p:cNvSpPr>
            <a:spLocks noGrp="1"/>
          </p:cNvSpPr>
          <p:nvPr>
            <p:ph sz="half" idx="1"/>
          </p:nvPr>
        </p:nvSpPr>
        <p:spPr>
          <a:ln>
            <a:solidFill>
              <a:srgbClr val="E6387A"/>
            </a:solidFill>
          </a:ln>
        </p:spPr>
        <p:txBody>
          <a:bodyPr>
            <a:normAutofit fontScale="92500" lnSpcReduction="20000"/>
          </a:bodyPr>
          <a:lstStyle/>
          <a:p>
            <a:r>
              <a:rPr lang="en-US" dirty="0" err="1" smtClean="0"/>
              <a:t>Мой</a:t>
            </a:r>
            <a:r>
              <a:rPr lang="en-US" dirty="0" smtClean="0"/>
              <a:t> </a:t>
            </a:r>
            <a:r>
              <a:rPr lang="en-US" dirty="0" err="1"/>
              <a:t>дядя</a:t>
            </a:r>
            <a:r>
              <a:rPr lang="en-US" dirty="0"/>
              <a:t> </a:t>
            </a:r>
            <a:r>
              <a:rPr lang="en-US" dirty="0" err="1"/>
              <a:t>самых</a:t>
            </a:r>
            <a:r>
              <a:rPr lang="en-US" dirty="0"/>
              <a:t> </a:t>
            </a:r>
            <a:r>
              <a:rPr lang="en-US" dirty="0" err="1"/>
              <a:t>честных</a:t>
            </a:r>
            <a:r>
              <a:rPr lang="en-US" dirty="0"/>
              <a:t> </a:t>
            </a:r>
            <a:r>
              <a:rPr lang="en-US" dirty="0" err="1"/>
              <a:t>правил</a:t>
            </a:r>
            <a:r>
              <a:rPr lang="pl-PL" dirty="0"/>
              <a:t>,</a:t>
            </a:r>
            <a:br>
              <a:rPr lang="pl-PL" dirty="0"/>
            </a:br>
            <a:r>
              <a:rPr lang="en-US" dirty="0" err="1"/>
              <a:t>Когда</a:t>
            </a:r>
            <a:r>
              <a:rPr lang="en-US" dirty="0"/>
              <a:t> </a:t>
            </a:r>
            <a:r>
              <a:rPr lang="en-US" dirty="0" err="1"/>
              <a:t>не</a:t>
            </a:r>
            <a:r>
              <a:rPr lang="en-US" dirty="0"/>
              <a:t> в </a:t>
            </a:r>
            <a:r>
              <a:rPr lang="en-US" dirty="0" err="1"/>
              <a:t>шутку</a:t>
            </a:r>
            <a:r>
              <a:rPr lang="en-US" dirty="0"/>
              <a:t> </a:t>
            </a:r>
            <a:r>
              <a:rPr lang="en-US" dirty="0" err="1"/>
              <a:t>занемог</a:t>
            </a:r>
            <a:r>
              <a:rPr lang="pl-PL" dirty="0"/>
              <a:t>,</a:t>
            </a:r>
            <a:br>
              <a:rPr lang="pl-PL" dirty="0"/>
            </a:br>
            <a:r>
              <a:rPr lang="en-US" dirty="0" err="1"/>
              <a:t>Он</a:t>
            </a:r>
            <a:r>
              <a:rPr lang="en-US" dirty="0"/>
              <a:t> </a:t>
            </a:r>
            <a:r>
              <a:rPr lang="en-US" dirty="0" err="1"/>
              <a:t>уважать</a:t>
            </a:r>
            <a:r>
              <a:rPr lang="en-US" dirty="0"/>
              <a:t> </a:t>
            </a:r>
            <a:r>
              <a:rPr lang="en-US" dirty="0" err="1"/>
              <a:t>себя</a:t>
            </a:r>
            <a:r>
              <a:rPr lang="en-US" dirty="0"/>
              <a:t> </a:t>
            </a:r>
            <a:r>
              <a:rPr lang="en-US" dirty="0" err="1"/>
              <a:t>заставил</a:t>
            </a:r>
            <a:r>
              <a:rPr lang="pl-PL" dirty="0"/>
              <a:t/>
            </a:r>
            <a:br>
              <a:rPr lang="pl-PL" dirty="0"/>
            </a:br>
            <a:r>
              <a:rPr lang="en-US" dirty="0"/>
              <a:t>И </a:t>
            </a:r>
            <a:r>
              <a:rPr lang="en-US" dirty="0" err="1"/>
              <a:t>лучше</a:t>
            </a:r>
            <a:r>
              <a:rPr lang="en-US" dirty="0"/>
              <a:t> </a:t>
            </a:r>
            <a:r>
              <a:rPr lang="en-US" dirty="0" err="1"/>
              <a:t>выдумать</a:t>
            </a:r>
            <a:r>
              <a:rPr lang="en-US" dirty="0"/>
              <a:t> </a:t>
            </a:r>
            <a:r>
              <a:rPr lang="en-US" dirty="0" err="1"/>
              <a:t>не</a:t>
            </a:r>
            <a:r>
              <a:rPr lang="en-US" dirty="0"/>
              <a:t> </a:t>
            </a:r>
            <a:r>
              <a:rPr lang="en-US" dirty="0" err="1"/>
              <a:t>мог</a:t>
            </a:r>
            <a:r>
              <a:rPr lang="pl-PL" dirty="0"/>
              <a:t>.</a:t>
            </a:r>
            <a:br>
              <a:rPr lang="pl-PL" dirty="0"/>
            </a:br>
            <a:r>
              <a:rPr lang="en-US" dirty="0" err="1"/>
              <a:t>Его</a:t>
            </a:r>
            <a:r>
              <a:rPr lang="en-US" dirty="0"/>
              <a:t> </a:t>
            </a:r>
            <a:r>
              <a:rPr lang="en-US" dirty="0" err="1"/>
              <a:t>пример</a:t>
            </a:r>
            <a:r>
              <a:rPr lang="en-US" dirty="0"/>
              <a:t> </a:t>
            </a:r>
            <a:r>
              <a:rPr lang="en-US" dirty="0" err="1"/>
              <a:t>другим</a:t>
            </a:r>
            <a:r>
              <a:rPr lang="en-US" dirty="0"/>
              <a:t> </a:t>
            </a:r>
            <a:r>
              <a:rPr lang="en-US" dirty="0" err="1"/>
              <a:t>наука</a:t>
            </a:r>
            <a:r>
              <a:rPr lang="pl-PL" dirty="0"/>
              <a:t>;</a:t>
            </a:r>
            <a:br>
              <a:rPr lang="pl-PL" dirty="0"/>
            </a:br>
            <a:r>
              <a:rPr lang="en-US" dirty="0" err="1"/>
              <a:t>Но</a:t>
            </a:r>
            <a:r>
              <a:rPr lang="pl-PL" dirty="0"/>
              <a:t>, </a:t>
            </a:r>
            <a:r>
              <a:rPr lang="en-US" dirty="0" err="1"/>
              <a:t>боже</a:t>
            </a:r>
            <a:r>
              <a:rPr lang="en-US" dirty="0"/>
              <a:t> </a:t>
            </a:r>
            <a:r>
              <a:rPr lang="en-US" dirty="0" err="1"/>
              <a:t>мой</a:t>
            </a:r>
            <a:r>
              <a:rPr lang="pl-PL" dirty="0"/>
              <a:t>, </a:t>
            </a:r>
            <a:r>
              <a:rPr lang="en-US" dirty="0" err="1"/>
              <a:t>какая</a:t>
            </a:r>
            <a:r>
              <a:rPr lang="en-US" dirty="0"/>
              <a:t> </a:t>
            </a:r>
            <a:r>
              <a:rPr lang="en-US" dirty="0" err="1"/>
              <a:t>скука</a:t>
            </a:r>
            <a:r>
              <a:rPr lang="pl-PL" dirty="0"/>
              <a:t/>
            </a:r>
            <a:br>
              <a:rPr lang="pl-PL" dirty="0"/>
            </a:br>
            <a:r>
              <a:rPr lang="en-US" dirty="0"/>
              <a:t>С </a:t>
            </a:r>
            <a:r>
              <a:rPr lang="en-US" dirty="0" err="1"/>
              <a:t>больным</a:t>
            </a:r>
            <a:r>
              <a:rPr lang="en-US" dirty="0"/>
              <a:t> </a:t>
            </a:r>
            <a:r>
              <a:rPr lang="en-US" dirty="0" err="1"/>
              <a:t>сидеть</a:t>
            </a:r>
            <a:r>
              <a:rPr lang="en-US" dirty="0"/>
              <a:t> и </a:t>
            </a:r>
            <a:r>
              <a:rPr lang="en-US" dirty="0" err="1"/>
              <a:t>день</a:t>
            </a:r>
            <a:r>
              <a:rPr lang="en-US" dirty="0"/>
              <a:t> и </a:t>
            </a:r>
            <a:r>
              <a:rPr lang="en-US" dirty="0" err="1"/>
              <a:t>ночь</a:t>
            </a:r>
            <a:r>
              <a:rPr lang="pl-PL" dirty="0"/>
              <a:t>,</a:t>
            </a:r>
            <a:br>
              <a:rPr lang="pl-PL" dirty="0"/>
            </a:br>
            <a:r>
              <a:rPr lang="en-US" dirty="0" err="1"/>
              <a:t>Не</a:t>
            </a:r>
            <a:r>
              <a:rPr lang="en-US" dirty="0"/>
              <a:t> </a:t>
            </a:r>
            <a:r>
              <a:rPr lang="en-US" dirty="0" err="1"/>
              <a:t>отходя</a:t>
            </a:r>
            <a:r>
              <a:rPr lang="en-US" dirty="0"/>
              <a:t> </a:t>
            </a:r>
            <a:r>
              <a:rPr lang="en-US" dirty="0" err="1"/>
              <a:t>ни</a:t>
            </a:r>
            <a:r>
              <a:rPr lang="en-US" dirty="0"/>
              <a:t> </a:t>
            </a:r>
            <a:r>
              <a:rPr lang="en-US" dirty="0" err="1"/>
              <a:t>шагу</a:t>
            </a:r>
            <a:r>
              <a:rPr lang="en-US" dirty="0"/>
              <a:t> </a:t>
            </a:r>
            <a:r>
              <a:rPr lang="en-US" dirty="0" err="1"/>
              <a:t>прочь</a:t>
            </a:r>
            <a:r>
              <a:rPr lang="pl-PL" dirty="0"/>
              <a:t>!</a:t>
            </a:r>
            <a:br>
              <a:rPr lang="pl-PL" dirty="0"/>
            </a:br>
            <a:r>
              <a:rPr lang="en-US" dirty="0" err="1"/>
              <a:t>Какое</a:t>
            </a:r>
            <a:r>
              <a:rPr lang="en-US" dirty="0"/>
              <a:t> </a:t>
            </a:r>
            <a:r>
              <a:rPr lang="en-US" dirty="0" err="1"/>
              <a:t>низкое</a:t>
            </a:r>
            <a:r>
              <a:rPr lang="en-US" dirty="0"/>
              <a:t> </a:t>
            </a:r>
            <a:r>
              <a:rPr lang="en-US" dirty="0" err="1"/>
              <a:t>коварство</a:t>
            </a:r>
            <a:r>
              <a:rPr lang="pl-PL" dirty="0"/>
              <a:t/>
            </a:r>
            <a:br>
              <a:rPr lang="pl-PL" dirty="0"/>
            </a:br>
            <a:r>
              <a:rPr lang="en-US" dirty="0" err="1"/>
              <a:t>Полуживого</a:t>
            </a:r>
            <a:r>
              <a:rPr lang="en-US" dirty="0"/>
              <a:t> </a:t>
            </a:r>
            <a:r>
              <a:rPr lang="en-US" dirty="0" err="1"/>
              <a:t>забавлять</a:t>
            </a:r>
            <a:r>
              <a:rPr lang="pl-PL" dirty="0"/>
              <a:t>,</a:t>
            </a:r>
            <a:br>
              <a:rPr lang="pl-PL" dirty="0"/>
            </a:br>
            <a:r>
              <a:rPr lang="en-US" dirty="0" err="1"/>
              <a:t>Ему</a:t>
            </a:r>
            <a:r>
              <a:rPr lang="en-US" dirty="0"/>
              <a:t> </a:t>
            </a:r>
            <a:r>
              <a:rPr lang="en-US" dirty="0" err="1"/>
              <a:t>подушки</a:t>
            </a:r>
            <a:r>
              <a:rPr lang="en-US" dirty="0"/>
              <a:t> </a:t>
            </a:r>
            <a:r>
              <a:rPr lang="en-US" dirty="0" err="1"/>
              <a:t>поправлять</a:t>
            </a:r>
            <a:r>
              <a:rPr lang="pl-PL" dirty="0"/>
              <a:t>,</a:t>
            </a:r>
            <a:br>
              <a:rPr lang="pl-PL" dirty="0"/>
            </a:br>
            <a:r>
              <a:rPr lang="en-US" dirty="0" err="1"/>
              <a:t>Печально</a:t>
            </a:r>
            <a:r>
              <a:rPr lang="en-US" dirty="0"/>
              <a:t> </a:t>
            </a:r>
            <a:r>
              <a:rPr lang="en-US" dirty="0" err="1"/>
              <a:t>подносить</a:t>
            </a:r>
            <a:r>
              <a:rPr lang="en-US" dirty="0"/>
              <a:t> </a:t>
            </a:r>
            <a:r>
              <a:rPr lang="en-US" dirty="0" err="1"/>
              <a:t>лекарство</a:t>
            </a:r>
            <a:r>
              <a:rPr lang="pl-PL" dirty="0"/>
              <a:t>,</a:t>
            </a:r>
            <a:br>
              <a:rPr lang="pl-PL" dirty="0"/>
            </a:br>
            <a:r>
              <a:rPr lang="en-US" dirty="0" err="1"/>
              <a:t>Вздыхать</a:t>
            </a:r>
            <a:r>
              <a:rPr lang="en-US" dirty="0"/>
              <a:t> и </a:t>
            </a:r>
            <a:r>
              <a:rPr lang="en-US" dirty="0" err="1"/>
              <a:t>думать</a:t>
            </a:r>
            <a:r>
              <a:rPr lang="en-US" dirty="0"/>
              <a:t> </a:t>
            </a:r>
            <a:r>
              <a:rPr lang="en-US" dirty="0" err="1"/>
              <a:t>про</a:t>
            </a:r>
            <a:r>
              <a:rPr lang="en-US" dirty="0"/>
              <a:t> </a:t>
            </a:r>
            <a:r>
              <a:rPr lang="en-US" dirty="0" err="1"/>
              <a:t>себя</a:t>
            </a:r>
            <a:r>
              <a:rPr lang="pl-PL" dirty="0"/>
              <a:t>:</a:t>
            </a:r>
            <a:br>
              <a:rPr lang="pl-PL" dirty="0"/>
            </a:br>
            <a:r>
              <a:rPr lang="en-US" dirty="0" err="1"/>
              <a:t>Когда</a:t>
            </a:r>
            <a:r>
              <a:rPr lang="en-US" dirty="0"/>
              <a:t> </a:t>
            </a:r>
            <a:r>
              <a:rPr lang="en-US" dirty="0" err="1"/>
              <a:t>же</a:t>
            </a:r>
            <a:r>
              <a:rPr lang="en-US" dirty="0"/>
              <a:t> </a:t>
            </a:r>
            <a:r>
              <a:rPr lang="en-US" dirty="0" err="1"/>
              <a:t>черт</a:t>
            </a:r>
            <a:r>
              <a:rPr lang="en-US" dirty="0"/>
              <a:t> </a:t>
            </a:r>
            <a:r>
              <a:rPr lang="en-US" dirty="0" err="1"/>
              <a:t>возьмет</a:t>
            </a:r>
            <a:r>
              <a:rPr lang="en-US" dirty="0"/>
              <a:t> </a:t>
            </a:r>
            <a:r>
              <a:rPr lang="en-US" dirty="0" err="1"/>
              <a:t>тебя</a:t>
            </a:r>
            <a:r>
              <a:rPr lang="pl-PL" dirty="0" smtClean="0"/>
              <a:t>!</a:t>
            </a:r>
            <a:endParaRPr lang="pl-PL" dirty="0"/>
          </a:p>
          <a:p>
            <a:endParaRPr lang="pl-PL" dirty="0"/>
          </a:p>
        </p:txBody>
      </p:sp>
      <p:sp>
        <p:nvSpPr>
          <p:cNvPr id="4" name="Symbol zastępczy zawartości 3"/>
          <p:cNvSpPr>
            <a:spLocks noGrp="1"/>
          </p:cNvSpPr>
          <p:nvPr>
            <p:ph sz="half" idx="2"/>
          </p:nvPr>
        </p:nvSpPr>
        <p:spPr>
          <a:ln>
            <a:solidFill>
              <a:srgbClr val="E6387A"/>
            </a:solidFill>
          </a:ln>
        </p:spPr>
        <p:txBody>
          <a:bodyPr>
            <a:normAutofit fontScale="92500" lnSpcReduction="20000"/>
          </a:bodyPr>
          <a:lstStyle/>
          <a:p>
            <a:r>
              <a:rPr lang="en-US" dirty="0" smtClean="0"/>
              <a:t>My </a:t>
            </a:r>
            <a:r>
              <a:rPr lang="en-US" dirty="0"/>
              <a:t>uncle has most honest </a:t>
            </a:r>
            <a:r>
              <a:rPr lang="pl-PL" dirty="0" smtClean="0"/>
              <a:t>                			</a:t>
            </a:r>
            <a:r>
              <a:rPr lang="en-US" dirty="0" smtClean="0"/>
              <a:t>principles:</a:t>
            </a:r>
            <a:r>
              <a:rPr lang="en-US" dirty="0"/>
              <a:t> </a:t>
            </a:r>
            <a:br>
              <a:rPr lang="en-US" dirty="0"/>
            </a:br>
            <a:r>
              <a:rPr lang="en-US" dirty="0"/>
              <a:t>when taken ill in earnest, </a:t>
            </a:r>
            <a:br>
              <a:rPr lang="en-US" dirty="0"/>
            </a:br>
            <a:r>
              <a:rPr lang="en-US" dirty="0"/>
              <a:t>he has made one respect him </a:t>
            </a:r>
            <a:br>
              <a:rPr lang="en-US" dirty="0"/>
            </a:br>
            <a:r>
              <a:rPr lang="en-US" dirty="0"/>
              <a:t>and nothing better could invent. </a:t>
            </a:r>
            <a:br>
              <a:rPr lang="en-US" dirty="0"/>
            </a:br>
            <a:r>
              <a:rPr lang="en-US" dirty="0"/>
              <a:t>To others his example is a lesson; </a:t>
            </a:r>
            <a:br>
              <a:rPr lang="en-US" dirty="0"/>
            </a:br>
            <a:r>
              <a:rPr lang="en-US" dirty="0"/>
              <a:t>but, good God, what a bore </a:t>
            </a:r>
            <a:br>
              <a:rPr lang="en-US" dirty="0"/>
            </a:br>
            <a:r>
              <a:rPr lang="en-US" dirty="0"/>
              <a:t>to sit by a sick man day and night, </a:t>
            </a:r>
            <a:br>
              <a:rPr lang="en-US" dirty="0"/>
            </a:br>
            <a:r>
              <a:rPr lang="en-US" dirty="0"/>
              <a:t>without moving a step away! </a:t>
            </a:r>
            <a:br>
              <a:rPr lang="en-US" dirty="0"/>
            </a:br>
            <a:r>
              <a:rPr lang="en-US" dirty="0"/>
              <a:t>What base perfidiousness </a:t>
            </a:r>
            <a:br>
              <a:rPr lang="en-US" dirty="0"/>
            </a:br>
            <a:r>
              <a:rPr lang="en-US" dirty="0"/>
              <a:t>The half-alive one to amuse, </a:t>
            </a:r>
            <a:br>
              <a:rPr lang="en-US" dirty="0"/>
            </a:br>
            <a:r>
              <a:rPr lang="en-US" dirty="0"/>
              <a:t>adjust for him the pillows, </a:t>
            </a:r>
            <a:br>
              <a:rPr lang="en-US" dirty="0"/>
            </a:br>
            <a:r>
              <a:rPr lang="en-US" dirty="0"/>
              <a:t>sadly present him the medicine, </a:t>
            </a:r>
            <a:br>
              <a:rPr lang="en-US" dirty="0"/>
            </a:br>
            <a:r>
              <a:rPr lang="en-US" dirty="0"/>
              <a:t>sigh—and think inwardly </a:t>
            </a:r>
            <a:br>
              <a:rPr lang="en-US" dirty="0"/>
            </a:br>
            <a:r>
              <a:rPr lang="en-US" dirty="0"/>
              <a:t>when will the devil take you</a:t>
            </a:r>
            <a:r>
              <a:rPr lang="en-US" dirty="0" smtClean="0"/>
              <a:t>?</a:t>
            </a:r>
            <a:r>
              <a:rPr lang="en-US" dirty="0"/>
              <a:t> </a:t>
            </a:r>
            <a:endParaRPr lang="pl-PL" dirty="0"/>
          </a:p>
          <a:p>
            <a:endParaRPr lang="pl-PL" dirty="0"/>
          </a:p>
        </p:txBody>
      </p:sp>
    </p:spTree>
    <p:extLst>
      <p:ext uri="{BB962C8B-B14F-4D97-AF65-F5344CB8AC3E}">
        <p14:creationId xmlns:p14="http://schemas.microsoft.com/office/powerpoint/2010/main" val="29169710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E6387A"/>
          </a:solidFill>
        </p:spPr>
        <p:txBody>
          <a:bodyPr>
            <a:noAutofit/>
          </a:bodyPr>
          <a:lstStyle/>
          <a:p>
            <a:r>
              <a:rPr lang="pl-PL" sz="2800" dirty="0" smtClean="0"/>
              <a:t>Stanisław Barańczak, </a:t>
            </a:r>
            <a:r>
              <a:rPr lang="pl-PL" sz="2800" i="1" dirty="0" smtClean="0"/>
              <a:t>Ocalone w tłumaczeniu. Szkice o warsztacie tłumacza poezji z dołączeniem małej antologii przekładów</a:t>
            </a:r>
            <a:r>
              <a:rPr lang="pl-PL" sz="2800" dirty="0" smtClean="0"/>
              <a:t> (Poznań 1992; dedykacja: „Pamięci Jerzego Ziomka, Nauczyciela i Przyjaciela”)</a:t>
            </a:r>
            <a:endParaRPr lang="pl-PL" sz="2800" dirty="0"/>
          </a:p>
        </p:txBody>
      </p:sp>
      <p:pic>
        <p:nvPicPr>
          <p:cNvPr id="1026" name="Picture 2" descr="Ocalone w tłumaczeniu"/>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838200" y="1851620"/>
            <a:ext cx="3193256" cy="452732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wydawnictwoa5.pl/grafika/maxi_p1252582358.jp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8280202" y="2027610"/>
            <a:ext cx="3073598" cy="435133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tatic.prsa.pl/images/8fc99e7c-50c2-44d3-a1ff-d4ef2676405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7962" y="1998412"/>
            <a:ext cx="3855733" cy="2116872"/>
          </a:xfrm>
          <a:prstGeom prst="rect">
            <a:avLst/>
          </a:prstGeom>
          <a:noFill/>
          <a:extLst>
            <a:ext uri="{909E8E84-426E-40DD-AFC4-6F175D3DCCD1}">
              <a14:hiddenFill xmlns:a14="http://schemas.microsoft.com/office/drawing/2010/main">
                <a:solidFill>
                  <a:srgbClr val="FFFFFF"/>
                </a:solidFill>
              </a14:hiddenFill>
            </a:ext>
          </a:extLst>
        </p:spPr>
      </p:pic>
      <p:sp>
        <p:nvSpPr>
          <p:cNvPr id="5" name="pole tekstowe 4"/>
          <p:cNvSpPr txBox="1"/>
          <p:nvPr/>
        </p:nvSpPr>
        <p:spPr>
          <a:xfrm>
            <a:off x="5189090" y="4788976"/>
            <a:ext cx="1933478" cy="923330"/>
          </a:xfrm>
          <a:prstGeom prst="rect">
            <a:avLst/>
          </a:prstGeom>
          <a:noFill/>
          <a:ln>
            <a:solidFill>
              <a:srgbClr val="E6387A"/>
            </a:solidFill>
          </a:ln>
        </p:spPr>
        <p:txBody>
          <a:bodyPr wrap="none" rtlCol="0">
            <a:spAutoFit/>
          </a:bodyPr>
          <a:lstStyle/>
          <a:p>
            <a:r>
              <a:rPr lang="pl-PL" dirty="0" smtClean="0"/>
              <a:t>projekty okładek: </a:t>
            </a:r>
          </a:p>
          <a:p>
            <a:r>
              <a:rPr lang="pl-PL" dirty="0" smtClean="0"/>
              <a:t>Wojciech </a:t>
            </a:r>
          </a:p>
          <a:p>
            <a:r>
              <a:rPr lang="pl-PL" dirty="0" smtClean="0"/>
              <a:t>Wołyński</a:t>
            </a:r>
            <a:endParaRPr lang="pl-PL" dirty="0"/>
          </a:p>
        </p:txBody>
      </p:sp>
    </p:spTree>
    <p:extLst>
      <p:ext uri="{BB962C8B-B14F-4D97-AF65-F5344CB8AC3E}">
        <p14:creationId xmlns:p14="http://schemas.microsoft.com/office/powerpoint/2010/main" val="3066178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solidFill>
            <a:srgbClr val="E6387A"/>
          </a:solidFill>
        </p:spPr>
        <p:txBody>
          <a:bodyPr/>
          <a:lstStyle/>
          <a:p>
            <a:pPr algn="ctr"/>
            <a:r>
              <a:rPr lang="pl-PL" dirty="0" smtClean="0"/>
              <a:t>MAŁY, LECZ MAKSYMALISTYCZNY </a:t>
            </a:r>
            <a:br>
              <a:rPr lang="pl-PL" dirty="0" smtClean="0"/>
            </a:br>
            <a:r>
              <a:rPr lang="pl-PL" dirty="0" smtClean="0"/>
              <a:t>MANIFEST TRANSLATOLOGICZNY</a:t>
            </a:r>
            <a:endParaRPr lang="pl-PL" dirty="0"/>
          </a:p>
        </p:txBody>
      </p:sp>
      <p:sp>
        <p:nvSpPr>
          <p:cNvPr id="6" name="Symbol zastępczy zawartości 5"/>
          <p:cNvSpPr>
            <a:spLocks noGrp="1"/>
          </p:cNvSpPr>
          <p:nvPr>
            <p:ph idx="1"/>
          </p:nvPr>
        </p:nvSpPr>
        <p:spPr/>
        <p:txBody>
          <a:bodyPr/>
          <a:lstStyle/>
          <a:p>
            <a:pPr marL="0" indent="0" algn="ctr">
              <a:buNone/>
            </a:pPr>
            <a:r>
              <a:rPr lang="pl-PL" b="1" dirty="0"/>
              <a:t>a</a:t>
            </a:r>
            <a:r>
              <a:rPr lang="pl-PL" b="1" dirty="0" smtClean="0"/>
              <a:t>lbo:</a:t>
            </a:r>
          </a:p>
          <a:p>
            <a:pPr marL="0" indent="0" algn="ctr">
              <a:buNone/>
            </a:pPr>
            <a:r>
              <a:rPr lang="pl-PL" b="1" dirty="0" smtClean="0"/>
              <a:t>Tłumaczenie się z tego,</a:t>
            </a:r>
          </a:p>
          <a:p>
            <a:pPr marL="0" indent="0" algn="ctr">
              <a:buNone/>
            </a:pPr>
            <a:r>
              <a:rPr lang="pl-PL" b="1" dirty="0" smtClean="0"/>
              <a:t>że tłumaczy się wiersze</a:t>
            </a:r>
          </a:p>
          <a:p>
            <a:pPr marL="0" indent="0" algn="ctr">
              <a:buNone/>
            </a:pPr>
            <a:r>
              <a:rPr lang="pl-PL" b="1" dirty="0" smtClean="0"/>
              <a:t>również w celu wytłumaczenia</a:t>
            </a:r>
          </a:p>
          <a:p>
            <a:pPr marL="0" indent="0" algn="ctr">
              <a:buNone/>
            </a:pPr>
            <a:r>
              <a:rPr lang="pl-PL" b="1" dirty="0"/>
              <a:t>i</a:t>
            </a:r>
            <a:r>
              <a:rPr lang="pl-PL" b="1" dirty="0" smtClean="0"/>
              <a:t>nnym tłumaczom,</a:t>
            </a:r>
          </a:p>
          <a:p>
            <a:pPr marL="0" indent="0" algn="ctr">
              <a:buNone/>
            </a:pPr>
            <a:r>
              <a:rPr lang="pl-PL" b="1" dirty="0"/>
              <a:t>i</a:t>
            </a:r>
            <a:r>
              <a:rPr lang="pl-PL" b="1" dirty="0" smtClean="0"/>
              <a:t>ż dla większości tłumaczeń wierszy</a:t>
            </a:r>
          </a:p>
          <a:p>
            <a:pPr marL="0" indent="0" algn="ctr">
              <a:buNone/>
            </a:pPr>
            <a:r>
              <a:rPr lang="pl-PL" b="1" dirty="0"/>
              <a:t>n</a:t>
            </a:r>
            <a:r>
              <a:rPr lang="pl-PL" b="1" dirty="0" smtClean="0"/>
              <a:t>ie ma wytłumaczenia</a:t>
            </a:r>
            <a:endParaRPr lang="pl-PL" b="1" dirty="0"/>
          </a:p>
        </p:txBody>
      </p:sp>
    </p:spTree>
    <p:extLst>
      <p:ext uri="{BB962C8B-B14F-4D97-AF65-F5344CB8AC3E}">
        <p14:creationId xmlns:p14="http://schemas.microsoft.com/office/powerpoint/2010/main" val="2102375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E6387A"/>
          </a:solidFill>
        </p:spPr>
        <p:txBody>
          <a:bodyPr/>
          <a:lstStyle/>
          <a:p>
            <a:pPr algn="ctr"/>
            <a:r>
              <a:rPr lang="pl-PL" dirty="0" smtClean="0"/>
              <a:t>Co to jest „dominanta”?</a:t>
            </a:r>
            <a:br>
              <a:rPr lang="pl-PL" dirty="0" smtClean="0"/>
            </a:br>
            <a:r>
              <a:rPr lang="pl-PL" dirty="0" smtClean="0"/>
              <a:t>(semantyczna, translatorska i in.)</a:t>
            </a:r>
            <a:endParaRPr lang="pl-PL" dirty="0"/>
          </a:p>
        </p:txBody>
      </p:sp>
      <p:sp>
        <p:nvSpPr>
          <p:cNvPr id="3" name="Symbol zastępczy zawartości 2"/>
          <p:cNvSpPr>
            <a:spLocks noGrp="1"/>
          </p:cNvSpPr>
          <p:nvPr>
            <p:ph idx="1"/>
          </p:nvPr>
        </p:nvSpPr>
        <p:spPr/>
        <p:txBody>
          <a:bodyPr>
            <a:normAutofit lnSpcReduction="10000"/>
          </a:bodyPr>
          <a:lstStyle/>
          <a:p>
            <a:pPr marL="0" indent="0">
              <a:buNone/>
            </a:pPr>
            <a:r>
              <a:rPr lang="pl-PL" b="1" dirty="0" smtClean="0"/>
              <a:t>Walery </a:t>
            </a:r>
            <a:r>
              <a:rPr lang="pl-PL" b="1" dirty="0" err="1" smtClean="0"/>
              <a:t>Briusow</a:t>
            </a:r>
            <a:r>
              <a:rPr lang="pl-PL" dirty="0" smtClean="0"/>
              <a:t>: wybór tego elementu, który uważasz za najważniejszy w przekładanym utworze, stanowi metodę tłumaczenia;</a:t>
            </a:r>
          </a:p>
          <a:p>
            <a:pPr marL="0" indent="0">
              <a:buNone/>
            </a:pPr>
            <a:r>
              <a:rPr lang="pl-PL" b="1" dirty="0" smtClean="0"/>
              <a:t>Roman Jakobson</a:t>
            </a:r>
            <a:r>
              <a:rPr lang="pl-PL" dirty="0" smtClean="0"/>
              <a:t>: d.s. to wyróżniający się w danym dziele składnik, nadający mu jednorodność i wpływający na pozostałe;</a:t>
            </a:r>
          </a:p>
          <a:p>
            <a:pPr marL="0" indent="0">
              <a:buNone/>
            </a:pPr>
            <a:r>
              <a:rPr lang="pl-PL" b="1" dirty="0" smtClean="0"/>
              <a:t>Stanisław Barańczak</a:t>
            </a:r>
            <a:r>
              <a:rPr lang="pl-PL" dirty="0" smtClean="0"/>
              <a:t>: d.s. to ten element struktury tekstu poetyckiego, który stanowi klucz do całokształtu jego sensów;</a:t>
            </a:r>
          </a:p>
          <a:p>
            <a:pPr marL="0" indent="0">
              <a:buNone/>
            </a:pPr>
            <a:r>
              <a:rPr lang="pl-PL" b="1" dirty="0" smtClean="0"/>
              <a:t>Umberto Eco:</a:t>
            </a:r>
            <a:r>
              <a:rPr lang="pl-PL" dirty="0" smtClean="0"/>
              <a:t> znajdź to, co dla ciebie jest dominantą danego tekstu, i na niej opieraj każdy swój wybór i wszystkie wyjątki.</a:t>
            </a:r>
          </a:p>
          <a:p>
            <a:pPr marL="0" indent="0">
              <a:buNone/>
            </a:pPr>
            <a:r>
              <a:rPr lang="pl-PL" dirty="0" smtClean="0"/>
              <a:t>(zob. Anna Bednarczyk, </a:t>
            </a:r>
            <a:r>
              <a:rPr lang="pl-PL" i="1" dirty="0" smtClean="0"/>
              <a:t>W poszukiwaniu dominanty translatorskiej</a:t>
            </a:r>
            <a:r>
              <a:rPr lang="pl-PL" dirty="0" smtClean="0"/>
              <a:t>, Warszawa 2008)</a:t>
            </a:r>
            <a:endParaRPr lang="pl-PL" dirty="0"/>
          </a:p>
          <a:p>
            <a:pPr marL="0" indent="0">
              <a:buNone/>
            </a:pPr>
            <a:endParaRPr lang="pl-PL" dirty="0" smtClean="0"/>
          </a:p>
          <a:p>
            <a:pPr marL="0" indent="0">
              <a:buNone/>
            </a:pPr>
            <a:endParaRPr lang="pl-PL" dirty="0"/>
          </a:p>
        </p:txBody>
      </p:sp>
    </p:spTree>
    <p:extLst>
      <p:ext uri="{BB962C8B-B14F-4D97-AF65-F5344CB8AC3E}">
        <p14:creationId xmlns:p14="http://schemas.microsoft.com/office/powerpoint/2010/main" val="649963518"/>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745</Words>
  <Application>Microsoft Office PowerPoint</Application>
  <PresentationFormat>Panoramiczny</PresentationFormat>
  <Paragraphs>58</Paragraphs>
  <Slides>11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11</vt:i4>
      </vt:variant>
    </vt:vector>
  </HeadingPairs>
  <TitlesOfParts>
    <vt:vector size="15" baseType="lpstr">
      <vt:lpstr>Arial</vt:lpstr>
      <vt:lpstr>Calibri</vt:lpstr>
      <vt:lpstr>Calibri Light</vt:lpstr>
      <vt:lpstr>Motyw pakietu Office</vt:lpstr>
      <vt:lpstr>Prezentacja programu PowerPoint</vt:lpstr>
      <vt:lpstr>Vladimir Nabokov The Art of Translation, http://www.newrepublic.com/article/books-and-arts/the-art-translation </vt:lpstr>
      <vt:lpstr>Nabokov jako tłumacz Oniegina</vt:lpstr>
      <vt:lpstr>Nabokov – autokomentarz prozą…</vt:lpstr>
      <vt:lpstr>…i wierszem  („On Translating Eugene Onegin”)</vt:lpstr>
      <vt:lpstr>Aleksander Puszkin w oryginale i w przekładzie Nabokova (pierwsza strofa poematu)</vt:lpstr>
      <vt:lpstr>Stanisław Barańczak, Ocalone w tłumaczeniu. Szkice o warsztacie tłumacza poezji z dołączeniem małej antologii przekładów (Poznań 1992; dedykacja: „Pamięci Jerzego Ziomka, Nauczyciela i Przyjaciela”)</vt:lpstr>
      <vt:lpstr>MAŁY, LECZ MAKSYMALISTYCZNY  MANIFEST TRANSLATOLOGICZNY</vt:lpstr>
      <vt:lpstr>Co to jest „dominanta”? (semantyczna, translatorska i in.)</vt:lpstr>
      <vt:lpstr>Stanisława Barańczaka  translatorski „program minimum”</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Ewa Kraskowska</dc:creator>
  <cp:lastModifiedBy>Ewa Kraskowska</cp:lastModifiedBy>
  <cp:revision>19</cp:revision>
  <dcterms:created xsi:type="dcterms:W3CDTF">2015-09-30T17:03:10Z</dcterms:created>
  <dcterms:modified xsi:type="dcterms:W3CDTF">2015-10-07T16:07:31Z</dcterms:modified>
</cp:coreProperties>
</file>