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4" r:id="rId5"/>
    <p:sldId id="265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99B69-4536-4F87-91A4-D8FCE7D9D38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D1C8A-18A3-4A6E-A237-A166D45654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787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95180E36-871F-4AE5-91C8-E0F58D524A1E}" type="slidenum">
              <a:rPr lang="pl-PL" altLang="pl-PL"/>
              <a:pPr eaLnBrk="1" hangingPunct="1"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0924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D38C48E-67FC-4251-A5EA-C5CE15D6FF61}" type="slidenum">
              <a:rPr lang="pl-PL" altLang="pl-PL"/>
              <a:pPr eaLnBrk="1" hangingPunct="1"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87582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3584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DA79190-B4AC-4FA8-A262-B1853952D22B}" type="slidenum">
              <a:rPr lang="pl-PL" altLang="pl-PL"/>
              <a:pPr eaLnBrk="1" hangingPunct="1"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02124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368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C50910-1AC4-43C0-8949-A92C43A3042F}" type="slidenum">
              <a:rPr lang="pl-PL" altLang="pl-PL"/>
              <a:pPr eaLnBrk="1" hangingPunct="1"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61653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378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D80B9D9-FBC7-4B11-84FC-A760F2022A32}" type="slidenum">
              <a:rPr lang="pl-PL" altLang="pl-PL"/>
              <a:pPr eaLnBrk="1" hangingPunct="1"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7025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95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946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04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954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431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190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77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703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646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085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4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12F7D-6161-4334-9BC1-723DA8F4BBAF}" type="datetimeFigureOut">
              <a:rPr lang="pl-PL" smtClean="0"/>
              <a:t>24.09.2015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5D85E-A074-4883-8B4F-A2BD5CCB9C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44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ies.psu.edu/nabokov/abvn.htm" TargetMode="External"/><Relationship Id="rId2" Type="http://schemas.openxmlformats.org/officeDocument/2006/relationships/hyperlink" Target="http://nabokov.museums.spbu.ru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p3fsSL4Bw9w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692771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Dwujęzyczność i literatura – </a:t>
            </a:r>
            <a:r>
              <a:rPr lang="pl-PL" sz="2400" i="1" dirty="0" err="1" smtClean="0"/>
              <a:t>case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studies</a:t>
            </a:r>
            <a:endParaRPr lang="pl-PL" sz="2400" i="1" dirty="0" smtClean="0"/>
          </a:p>
          <a:p>
            <a:pPr algn="ctr" eaLnBrk="1" hangingPunct="1"/>
            <a:r>
              <a:rPr lang="pl-PL" sz="2400" dirty="0" smtClean="0">
                <a:latin typeface="Calibri" pitchFamily="34" charset="0"/>
              </a:rPr>
              <a:t>(Joseph Conrad, Josif </a:t>
            </a:r>
            <a:r>
              <a:rPr lang="pl-PL" sz="2400" smtClean="0">
                <a:latin typeface="Calibri" pitchFamily="34" charset="0"/>
              </a:rPr>
              <a:t>Brodski, Vladimir </a:t>
            </a:r>
            <a:r>
              <a:rPr lang="pl-PL" sz="2400" dirty="0" smtClean="0">
                <a:latin typeface="Calibri" pitchFamily="34" charset="0"/>
              </a:rPr>
              <a:t>Nabokov)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132583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smtClean="0"/>
              <a:t>Joseph Conrad Korzeniowski (1857-1924)</a:t>
            </a:r>
          </a:p>
        </p:txBody>
      </p:sp>
      <p:pic>
        <p:nvPicPr>
          <p:cNvPr id="14339" name="Symbol zastępczy zawartości 3" descr="jconrad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09875" y="1928813"/>
            <a:ext cx="6572250" cy="3943350"/>
          </a:xfrm>
        </p:spPr>
      </p:pic>
    </p:spTree>
    <p:extLst>
      <p:ext uri="{BB962C8B-B14F-4D97-AF65-F5344CB8AC3E}">
        <p14:creationId xmlns:p14="http://schemas.microsoft.com/office/powerpoint/2010/main" val="384065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Antoni Słonimski „Conrad”</a:t>
            </a:r>
          </a:p>
        </p:txBody>
      </p:sp>
      <p:sp>
        <p:nvSpPr>
          <p:cNvPr id="15363" name="Symbol zastępczy zawartości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W Londynie na Bessborough Gardens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Powiedział nagle: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„Może to pani zaraz zabrać ze stołu”.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(Była to pusta filiżanka,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Talerz z resztkami bekonu,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Marmolady trochę i grzanka.)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Na pustym stole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wygładził arkusz papieru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wahając się długo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wpół po francusku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Na wpół po polsku myśląc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Pierwsze słowo nakreślił:</a:t>
            </a:r>
          </a:p>
        </p:txBody>
      </p:sp>
      <p:sp>
        <p:nvSpPr>
          <p:cNvPr id="15364" name="Symbol zastępczy zawartości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THE.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Gdy napisał te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Litery trzy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(Czyta się ti, ejdż, i)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Ominął gąszcz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Ojczystych Ę, Ą, SZ, CZ,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Ominął brzeg płaski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Rzeki niegłębokiej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I wypłynął na ocean szeroki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Mowy anglosaskiej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Tam gdzie się jawią</a:t>
            </a:r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Te litery trzy:</a:t>
            </a:r>
          </a:p>
          <a:p>
            <a:pPr>
              <a:buFont typeface="Wingdings" panose="05000000000000000000" pitchFamily="2" charset="2"/>
              <a:buNone/>
            </a:pPr>
            <a:endParaRPr lang="pl-PL" altLang="pl-PL" sz="1700"/>
          </a:p>
          <a:p>
            <a:pPr>
              <a:buFont typeface="Wingdings" panose="05000000000000000000" pitchFamily="2" charset="2"/>
              <a:buNone/>
            </a:pPr>
            <a:r>
              <a:rPr lang="pl-PL" altLang="pl-PL" sz="1700"/>
              <a:t>THE.</a:t>
            </a:r>
          </a:p>
        </p:txBody>
      </p:sp>
    </p:spTree>
    <p:extLst>
      <p:ext uri="{BB962C8B-B14F-4D97-AF65-F5344CB8AC3E}">
        <p14:creationId xmlns:p14="http://schemas.microsoft.com/office/powerpoint/2010/main" val="404366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500" b="1" dirty="0" smtClean="0"/>
              <a:t>Vladimir Nabokov </a:t>
            </a:r>
            <a:br>
              <a:rPr lang="pl-PL" sz="2500" b="1" dirty="0" smtClean="0"/>
            </a:br>
            <a:r>
              <a:rPr lang="pl-PL" sz="2500" b="1" dirty="0" smtClean="0"/>
              <a:t>(ur. 1899 w Petersburgu, Rosja - zm.1977 w Lozannie, Szwajcaria)</a:t>
            </a:r>
            <a:br>
              <a:rPr lang="pl-PL" sz="2500" b="1" dirty="0" smtClean="0"/>
            </a:br>
            <a:r>
              <a:rPr lang="pl-PL" sz="2500" b="1" dirty="0" smtClean="0"/>
              <a:t>Muzeum Nabokova w </a:t>
            </a:r>
            <a:r>
              <a:rPr lang="pl-PL" sz="2500" b="1" dirty="0" err="1" smtClean="0"/>
              <a:t>Sankt</a:t>
            </a:r>
            <a:r>
              <a:rPr lang="pl-PL" sz="2500" b="1" dirty="0"/>
              <a:t> Petersburgu: </a:t>
            </a:r>
            <a:r>
              <a:rPr lang="pl-PL" sz="2500" b="1" dirty="0">
                <a:hlinkClick r:id="rId2"/>
              </a:rPr>
              <a:t>http://nabokov.museums.spbu.ru</a:t>
            </a:r>
            <a:r>
              <a:rPr lang="pl-PL" sz="2500" b="1" dirty="0" smtClean="0">
                <a:hlinkClick r:id="rId2"/>
              </a:rPr>
              <a:t>/</a:t>
            </a:r>
            <a:r>
              <a:rPr lang="pl-PL" sz="2500" b="1" dirty="0" smtClean="0"/>
              <a:t/>
            </a:r>
            <a:br>
              <a:rPr lang="pl-PL" sz="2500" b="1" dirty="0" smtClean="0"/>
            </a:br>
            <a:r>
              <a:rPr lang="pl-PL" sz="2500" b="1" dirty="0" smtClean="0"/>
              <a:t>ZEMBLA (strona „</a:t>
            </a:r>
            <a:r>
              <a:rPr lang="pl-PL" sz="2500" b="1" dirty="0" err="1" smtClean="0"/>
              <a:t>nabokologów</a:t>
            </a:r>
            <a:r>
              <a:rPr lang="pl-PL" sz="2500" b="1" dirty="0" smtClean="0"/>
              <a:t>”): </a:t>
            </a:r>
            <a:r>
              <a:rPr lang="pl-PL" sz="2500" b="1" dirty="0">
                <a:hlinkClick r:id="rId3"/>
              </a:rPr>
              <a:t>http://</a:t>
            </a:r>
            <a:r>
              <a:rPr lang="pl-PL" sz="2500" b="1" dirty="0" smtClean="0">
                <a:hlinkClick r:id="rId3"/>
              </a:rPr>
              <a:t>www.libraries.psu.edu/nabokov/abvn.htm</a:t>
            </a:r>
            <a:r>
              <a:rPr lang="pl-PL" sz="2500" b="1" dirty="0" smtClean="0"/>
              <a:t> </a:t>
            </a:r>
            <a:endParaRPr lang="pl-PL" sz="2500" b="1" dirty="0"/>
          </a:p>
        </p:txBody>
      </p:sp>
      <p:pic>
        <p:nvPicPr>
          <p:cNvPr id="1026" name="Picture 2" descr="http://afflictor.com/wp-content/uploads/2014/12/nabokov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519" y="1825625"/>
            <a:ext cx="377696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oxing.com/images/sized/images/articles/nabokov_boxing_gloves-530x31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419" y="1825625"/>
            <a:ext cx="504825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5968419" y="4979987"/>
            <a:ext cx="60604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Prozaik, poeta, tłumacz, wykładowca akademicki, entomolog-</a:t>
            </a:r>
            <a:r>
              <a:rPr lang="pl-PL" dirty="0" err="1" smtClean="0"/>
              <a:t>lepideptorolog</a:t>
            </a:r>
            <a:r>
              <a:rPr lang="pl-PL" dirty="0" smtClean="0"/>
              <a:t>, miłośnik boksu i szachista.</a:t>
            </a:r>
          </a:p>
          <a:p>
            <a:r>
              <a:rPr lang="pl-PL" b="1" dirty="0" smtClean="0"/>
              <a:t>„I </a:t>
            </a:r>
            <a:r>
              <a:rPr lang="pl-PL" b="1" dirty="0" err="1" smtClean="0"/>
              <a:t>am</a:t>
            </a:r>
            <a:r>
              <a:rPr lang="pl-PL" b="1" dirty="0" smtClean="0"/>
              <a:t> </a:t>
            </a:r>
            <a:r>
              <a:rPr lang="pl-PL" b="1" dirty="0" err="1" smtClean="0"/>
              <a:t>an</a:t>
            </a:r>
            <a:r>
              <a:rPr lang="pl-PL" b="1" dirty="0" smtClean="0"/>
              <a:t> American </a:t>
            </a:r>
            <a:r>
              <a:rPr lang="pl-PL" b="1" dirty="0" err="1" smtClean="0"/>
              <a:t>writer</a:t>
            </a:r>
            <a:r>
              <a:rPr lang="pl-PL" b="1" dirty="0" smtClean="0"/>
              <a:t>, </a:t>
            </a:r>
            <a:r>
              <a:rPr lang="pl-PL" b="1" dirty="0" err="1" smtClean="0"/>
              <a:t>born</a:t>
            </a:r>
            <a:r>
              <a:rPr lang="pl-PL" b="1" dirty="0" smtClean="0"/>
              <a:t> in Russia, </a:t>
            </a:r>
            <a:r>
              <a:rPr lang="pl-PL" b="1" dirty="0" err="1" smtClean="0"/>
              <a:t>educated</a:t>
            </a:r>
            <a:r>
              <a:rPr lang="pl-PL" b="1" dirty="0" smtClean="0"/>
              <a:t> in England, </a:t>
            </a:r>
            <a:r>
              <a:rPr lang="pl-PL" b="1" dirty="0" err="1" smtClean="0"/>
              <a:t>where</a:t>
            </a:r>
            <a:r>
              <a:rPr lang="pl-PL" b="1" dirty="0" smtClean="0"/>
              <a:t> I </a:t>
            </a:r>
            <a:r>
              <a:rPr lang="pl-PL" b="1" dirty="0" err="1" smtClean="0"/>
              <a:t>studied</a:t>
            </a:r>
            <a:r>
              <a:rPr lang="pl-PL" b="1" dirty="0" smtClean="0"/>
              <a:t> French </a:t>
            </a:r>
            <a:r>
              <a:rPr lang="pl-PL" b="1" dirty="0" err="1" smtClean="0"/>
              <a:t>literature</a:t>
            </a:r>
            <a:r>
              <a:rPr lang="pl-PL" b="1" dirty="0" smtClean="0"/>
              <a:t> </a:t>
            </a:r>
            <a:r>
              <a:rPr lang="pl-PL" b="1" dirty="0" err="1" smtClean="0"/>
              <a:t>before</a:t>
            </a:r>
            <a:r>
              <a:rPr lang="pl-PL" b="1" dirty="0" smtClean="0"/>
              <a:t> </a:t>
            </a:r>
            <a:r>
              <a:rPr lang="pl-PL" b="1" dirty="0" err="1" smtClean="0"/>
              <a:t>moving</a:t>
            </a:r>
            <a:r>
              <a:rPr lang="pl-PL" b="1" dirty="0" smtClean="0"/>
              <a:t> to Germany for </a:t>
            </a:r>
            <a:r>
              <a:rPr lang="pl-PL" b="1" dirty="0" err="1" smtClean="0"/>
              <a:t>fifteen</a:t>
            </a:r>
            <a:r>
              <a:rPr lang="pl-PL" b="1" dirty="0" smtClean="0"/>
              <a:t> </a:t>
            </a:r>
            <a:r>
              <a:rPr lang="pl-PL" b="1" dirty="0" err="1" smtClean="0"/>
              <a:t>years</a:t>
            </a:r>
            <a:r>
              <a:rPr lang="pl-PL" b="1" dirty="0" smtClean="0"/>
              <a:t>… My </a:t>
            </a:r>
            <a:r>
              <a:rPr lang="pl-PL" b="1" dirty="0" err="1" smtClean="0"/>
              <a:t>mind</a:t>
            </a:r>
            <a:r>
              <a:rPr lang="pl-PL" b="1" dirty="0" smtClean="0"/>
              <a:t> </a:t>
            </a:r>
            <a:r>
              <a:rPr lang="pl-PL" b="1" dirty="0" err="1" smtClean="0"/>
              <a:t>speaks</a:t>
            </a:r>
            <a:r>
              <a:rPr lang="pl-PL" b="1" dirty="0" smtClean="0"/>
              <a:t> English, my </a:t>
            </a:r>
            <a:r>
              <a:rPr lang="pl-PL" b="1" dirty="0" err="1" smtClean="0"/>
              <a:t>heart</a:t>
            </a:r>
            <a:r>
              <a:rPr lang="pl-PL" b="1" dirty="0" smtClean="0"/>
              <a:t> </a:t>
            </a:r>
            <a:r>
              <a:rPr lang="pl-PL" b="1" dirty="0" err="1" smtClean="0"/>
              <a:t>speaks</a:t>
            </a:r>
            <a:r>
              <a:rPr lang="pl-PL" b="1" dirty="0" smtClean="0"/>
              <a:t> Russian, and my </a:t>
            </a:r>
            <a:r>
              <a:rPr lang="pl-PL" b="1" dirty="0" err="1" smtClean="0"/>
              <a:t>ear</a:t>
            </a:r>
            <a:r>
              <a:rPr lang="pl-PL" b="1" dirty="0" smtClean="0"/>
              <a:t> </a:t>
            </a:r>
            <a:r>
              <a:rPr lang="pl-PL" b="1" dirty="0" err="1" smtClean="0"/>
              <a:t>prefers</a:t>
            </a:r>
            <a:r>
              <a:rPr lang="pl-PL" b="1" dirty="0" smtClean="0"/>
              <a:t> French.”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897222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Lolita</a:t>
            </a:r>
            <a:r>
              <a:rPr lang="pl-PL" dirty="0" smtClean="0"/>
              <a:t> (1955) – oryginał angielski, rosyjski </a:t>
            </a:r>
            <a:r>
              <a:rPr lang="pl-PL" dirty="0" err="1" smtClean="0"/>
              <a:t>autoprzekład</a:t>
            </a:r>
            <a:endParaRPr lang="pl-PL" i="1" dirty="0"/>
          </a:p>
        </p:txBody>
      </p:sp>
      <p:pic>
        <p:nvPicPr>
          <p:cNvPr id="2050" name="Picture 2" descr="Lolita 195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2243931"/>
            <a:ext cx="2095500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.livelib.ru/boocover/1000428291/o/41c8/Vladimir_Nabokov__Lolita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2377281"/>
            <a:ext cx="190500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476518" y="5988676"/>
            <a:ext cx="7566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Proszę posłuchać, jak Nabokov czyta po angielsku i po rosyjsku początek </a:t>
            </a:r>
            <a:r>
              <a:rPr lang="pl-PL" i="1" dirty="0" smtClean="0"/>
              <a:t>Lolity</a:t>
            </a:r>
            <a:r>
              <a:rPr lang="pl-PL" dirty="0"/>
              <a:t>: 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</a:t>
            </a:r>
            <a:r>
              <a:rPr lang="pl-PL" dirty="0">
                <a:hlinkClick r:id="rId4"/>
              </a:rPr>
              <a:t>://</a:t>
            </a:r>
            <a:r>
              <a:rPr lang="pl-PL" dirty="0" smtClean="0">
                <a:hlinkClick r:id="rId4"/>
              </a:rPr>
              <a:t>www.youtube.com/watch?v=p3fsSL4Bw9w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5772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altLang="pl-PL" smtClean="0"/>
              <a:t>Josif Brodski (1940-1996) Nobel 1987</a:t>
            </a:r>
          </a:p>
        </p:txBody>
      </p:sp>
      <p:sp>
        <p:nvSpPr>
          <p:cNvPr id="1638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altLang="pl-PL" smtClean="0"/>
          </a:p>
          <a:p>
            <a:pPr eaLnBrk="1" hangingPunct="1"/>
            <a:r>
              <a:rPr lang="pl-PL" altLang="pl-PL" smtClean="0"/>
              <a:t>„Kiedy pisarz sięga po język inny niż jego język ojczysty, czyni tak albo z konieczności, jak Conrad, albo powodowany wybujałą ambicją, jak Nabokov, albo dla uzyskania większego dystansu, jak Beckett.”</a:t>
            </a:r>
          </a:p>
          <a:p>
            <a:pPr eaLnBrk="1" hangingPunct="1"/>
            <a:endParaRPr lang="pl-PL" altLang="pl-PL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141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az 3" descr="brodski z kote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928688"/>
            <a:ext cx="35623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17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ole tekstowe 1"/>
          <p:cNvSpPr txBox="1">
            <a:spLocks noChangeArrowheads="1"/>
          </p:cNvSpPr>
          <p:nvPr/>
        </p:nvSpPr>
        <p:spPr bwMode="auto">
          <a:xfrm>
            <a:off x="1952625" y="1928813"/>
            <a:ext cx="8358188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pl-PL" altLang="pl-PL"/>
          </a:p>
          <a:p>
            <a:pPr algn="just" eaLnBrk="1" hangingPunct="1">
              <a:lnSpc>
                <a:spcPct val="150000"/>
              </a:lnSpc>
            </a:pPr>
            <a:r>
              <a:rPr lang="pl-PL" altLang="pl-PL" sz="2400" i="1"/>
              <a:t>Zasiadłem do pisania po angielsku (esejów, tłumaczeń, od czasu do czasu wierszy) z powodu, który z powyższymi miał bardzo niewiele wspólnego. Moim jedynym celem wtedy, podobnie jak dzisiaj, było znaleźć się w bliższym sąsiedztwie człowieka, którego uważałam za największy umysł dwudziestego stulecia: Wystana Audena.</a:t>
            </a:r>
          </a:p>
        </p:txBody>
      </p:sp>
      <p:sp>
        <p:nvSpPr>
          <p:cNvPr id="18435" name="pole tekstowe 2"/>
          <p:cNvSpPr txBox="1">
            <a:spLocks noChangeArrowheads="1"/>
          </p:cNvSpPr>
          <p:nvPr/>
        </p:nvSpPr>
        <p:spPr bwMode="auto">
          <a:xfrm>
            <a:off x="2381250" y="428625"/>
            <a:ext cx="7715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l-PL" altLang="pl-PL" sz="3200" b="1" i="1"/>
              <a:t>Sprawić przyjemność cieniowi…</a:t>
            </a:r>
          </a:p>
        </p:txBody>
      </p:sp>
    </p:spTree>
    <p:extLst>
      <p:ext uri="{BB962C8B-B14F-4D97-AF65-F5344CB8AC3E}">
        <p14:creationId xmlns:p14="http://schemas.microsoft.com/office/powerpoint/2010/main" val="340603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692771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Dwujęzyczność i literatura – </a:t>
            </a:r>
            <a:r>
              <a:rPr lang="pl-PL" sz="2400" i="1" dirty="0" err="1" smtClean="0"/>
              <a:t>case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studies</a:t>
            </a:r>
            <a:endParaRPr lang="pl-PL" sz="2400" i="1" dirty="0" smtClean="0"/>
          </a:p>
          <a:p>
            <a:pPr algn="ctr" eaLnBrk="1" hangingPunct="1"/>
            <a:r>
              <a:rPr lang="pl-PL" sz="2400" dirty="0" smtClean="0">
                <a:latin typeface="Calibri" pitchFamily="34" charset="0"/>
              </a:rPr>
              <a:t>(Joseph Conrad, Josif </a:t>
            </a:r>
            <a:r>
              <a:rPr lang="pl-PL" sz="2400" smtClean="0">
                <a:latin typeface="Calibri" pitchFamily="34" charset="0"/>
              </a:rPr>
              <a:t>Brodski, Vladimir </a:t>
            </a:r>
            <a:r>
              <a:rPr lang="pl-PL" sz="2400" dirty="0" smtClean="0">
                <a:latin typeface="Calibri" pitchFamily="34" charset="0"/>
              </a:rPr>
              <a:t>Nabokov)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381532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458</Words>
  <Application>Microsoft Office PowerPoint</Application>
  <PresentationFormat>Panoramiczny</PresentationFormat>
  <Paragraphs>63</Paragraphs>
  <Slides>9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Wingdings</vt:lpstr>
      <vt:lpstr>Motyw pakietu Office</vt:lpstr>
      <vt:lpstr>Prezentacja programu PowerPoint</vt:lpstr>
      <vt:lpstr>Joseph Conrad Korzeniowski (1857-1924)</vt:lpstr>
      <vt:lpstr>Antoni Słonimski „Conrad”</vt:lpstr>
      <vt:lpstr>Vladimir Nabokov  (ur. 1899 w Petersburgu, Rosja - zm.1977 w Lozannie, Szwajcaria) Muzeum Nabokova w Sankt Petersburgu: http://nabokov.museums.spbu.ru/ ZEMBLA (strona „nabokologów”): http://www.libraries.psu.edu/nabokov/abvn.htm </vt:lpstr>
      <vt:lpstr>Lolita (1955) – oryginał angielski, rosyjski autoprzekład</vt:lpstr>
      <vt:lpstr>Josif Brodski (1940-1996) Nobel 1987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Kraskowska</dc:creator>
  <cp:lastModifiedBy>Ewa Kraskowska</cp:lastModifiedBy>
  <cp:revision>11</cp:revision>
  <dcterms:created xsi:type="dcterms:W3CDTF">2015-09-21T14:58:47Z</dcterms:created>
  <dcterms:modified xsi:type="dcterms:W3CDTF">2015-09-24T13:23:54Z</dcterms:modified>
</cp:coreProperties>
</file>