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58" r:id="rId4"/>
    <p:sldId id="264" r:id="rId5"/>
    <p:sldId id="266" r:id="rId6"/>
    <p:sldId id="259" r:id="rId7"/>
    <p:sldId id="262" r:id="rId8"/>
    <p:sldId id="260" r:id="rId9"/>
    <p:sldId id="261" r:id="rId10"/>
    <p:sldId id="263" r:id="rId11"/>
    <p:sldId id="267" r:id="rId1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140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3392-B66A-408B-80B0-FBA9CC19E77A}" type="datetimeFigureOut">
              <a:rPr lang="pl-PL" smtClean="0"/>
              <a:t>21.01.2016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1C20-21BD-4FA1-87F8-94CC321772B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805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3392-B66A-408B-80B0-FBA9CC19E77A}" type="datetimeFigureOut">
              <a:rPr lang="pl-PL" smtClean="0"/>
              <a:t>21.01.2016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1C20-21BD-4FA1-87F8-94CC321772B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2531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3392-B66A-408B-80B0-FBA9CC19E77A}" type="datetimeFigureOut">
              <a:rPr lang="pl-PL" smtClean="0"/>
              <a:t>21.01.2016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1C20-21BD-4FA1-87F8-94CC321772B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1179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3392-B66A-408B-80B0-FBA9CC19E77A}" type="datetimeFigureOut">
              <a:rPr lang="pl-PL" smtClean="0"/>
              <a:t>21.01.2016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1C20-21BD-4FA1-87F8-94CC321772B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9984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3392-B66A-408B-80B0-FBA9CC19E77A}" type="datetimeFigureOut">
              <a:rPr lang="pl-PL" smtClean="0"/>
              <a:t>21.01.2016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1C20-21BD-4FA1-87F8-94CC321772B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1478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3392-B66A-408B-80B0-FBA9CC19E77A}" type="datetimeFigureOut">
              <a:rPr lang="pl-PL" smtClean="0"/>
              <a:t>21.01.2016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1C20-21BD-4FA1-87F8-94CC321772B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7904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3392-B66A-408B-80B0-FBA9CC19E77A}" type="datetimeFigureOut">
              <a:rPr lang="pl-PL" smtClean="0"/>
              <a:t>21.01.2016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1C20-21BD-4FA1-87F8-94CC321772B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9934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3392-B66A-408B-80B0-FBA9CC19E77A}" type="datetimeFigureOut">
              <a:rPr lang="pl-PL" smtClean="0"/>
              <a:t>21.01.2016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1C20-21BD-4FA1-87F8-94CC321772B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3798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3392-B66A-408B-80B0-FBA9CC19E77A}" type="datetimeFigureOut">
              <a:rPr lang="pl-PL" smtClean="0"/>
              <a:t>21.01.2016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1C20-21BD-4FA1-87F8-94CC321772B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7837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3392-B66A-408B-80B0-FBA9CC19E77A}" type="datetimeFigureOut">
              <a:rPr lang="pl-PL" smtClean="0"/>
              <a:t>21.01.2016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1C20-21BD-4FA1-87F8-94CC321772B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3091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3392-B66A-408B-80B0-FBA9CC19E77A}" type="datetimeFigureOut">
              <a:rPr lang="pl-PL" smtClean="0"/>
              <a:t>21.01.2016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1C20-21BD-4FA1-87F8-94CC321772B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8859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23392-B66A-408B-80B0-FBA9CC19E77A}" type="datetimeFigureOut">
              <a:rPr lang="pl-PL" smtClean="0"/>
              <a:t>21.01.2016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81C20-21BD-4FA1-87F8-94CC321772B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4197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stopki 1"/>
          <p:cNvSpPr>
            <a:spLocks noGrp="1"/>
          </p:cNvSpPr>
          <p:nvPr>
            <p:ph type="ftr" sz="quarter" idx="11"/>
          </p:nvPr>
        </p:nvSpPr>
        <p:spPr>
          <a:xfrm>
            <a:off x="1524000" y="6092826"/>
            <a:ext cx="8532440" cy="765175"/>
          </a:xfrm>
        </p:spPr>
        <p:txBody>
          <a:bodyPr/>
          <a:lstStyle/>
          <a:p>
            <a:pPr>
              <a:defRPr/>
            </a:pPr>
            <a:r>
              <a:rPr lang="pl-PL" sz="1050" b="1" i="1" dirty="0">
                <a:latin typeface="Arial" pitchFamily="34" charset="0"/>
                <a:cs typeface="Arial" pitchFamily="34" charset="0"/>
              </a:rPr>
              <a:t>Projekt nr PO KL 04.01.01-00-029/09 pt.„Dostosowanie modelu kształcenia studentów filologii polskiej do wyzwań współczesnego rynku pracy (ze szczególnym uwzględnieniem rozwoju kompetencji informatycznych oraz informacyjno medialnych)”. </a:t>
            </a:r>
          </a:p>
          <a:p>
            <a:pPr>
              <a:defRPr/>
            </a:pPr>
            <a:r>
              <a:rPr lang="pl-PL" sz="1050" b="1" i="1" dirty="0">
                <a:latin typeface="Arial" pitchFamily="34" charset="0"/>
                <a:cs typeface="Arial" pitchFamily="34" charset="0"/>
              </a:rPr>
              <a:t>Wydział Filologii Polskiej i Klasycznej UAM w Poznaniu</a:t>
            </a:r>
            <a:endParaRPr lang="pl-PL" sz="105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Obraz 4" descr="KAPITAL_LUDZKIns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3106738" cy="150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Obraz 6" descr="UE+EFS_L-kolor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136" y="308769"/>
            <a:ext cx="2420938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pole tekstowe 7"/>
          <p:cNvSpPr txBox="1">
            <a:spLocks noChangeArrowheads="1"/>
          </p:cNvSpPr>
          <p:nvPr/>
        </p:nvSpPr>
        <p:spPr bwMode="auto">
          <a:xfrm>
            <a:off x="1524000" y="1125539"/>
            <a:ext cx="810039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l-PL" sz="1200" dirty="0">
                <a:latin typeface="Calibri" pitchFamily="34" charset="0"/>
              </a:rPr>
              <a:t>Projekt współfinansowany przez Unię Europejską w ramach Europejskiego Funduszu Społecznego </a:t>
            </a:r>
          </a:p>
        </p:txBody>
      </p:sp>
      <p:pic>
        <p:nvPicPr>
          <p:cNvPr id="2054" name="Obraz 1" descr="Đ"/>
          <p:cNvPicPr>
            <a:picLocks noChangeAspect="1" noChangeArrowheads="1"/>
          </p:cNvPicPr>
          <p:nvPr/>
        </p:nvPicPr>
        <p:blipFill>
          <a:blip r:embed="rId4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897" y="404813"/>
            <a:ext cx="10842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pole tekstowe 10"/>
          <p:cNvSpPr txBox="1">
            <a:spLocks noChangeArrowheads="1"/>
          </p:cNvSpPr>
          <p:nvPr/>
        </p:nvSpPr>
        <p:spPr bwMode="auto">
          <a:xfrm>
            <a:off x="1992314" y="1989139"/>
            <a:ext cx="7560071" cy="892552"/>
          </a:xfrm>
          <a:prstGeom prst="rect">
            <a:avLst/>
          </a:prstGeom>
          <a:solidFill>
            <a:srgbClr val="FF6699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l-PL" sz="2400" dirty="0" smtClean="0"/>
              <a:t>Przekład a problem autorstwa</a:t>
            </a:r>
            <a:endParaRPr lang="pl-PL" dirty="0">
              <a:latin typeface="Calibri" pitchFamily="34" charset="0"/>
            </a:endParaRPr>
          </a:p>
          <a:p>
            <a:pPr algn="ctr" eaLnBrk="1" hangingPunct="1"/>
            <a:endParaRPr lang="pl-PL" sz="1400" dirty="0">
              <a:latin typeface="Calibri" pitchFamily="34" charset="0"/>
            </a:endParaRPr>
          </a:p>
          <a:p>
            <a:pPr algn="ctr" eaLnBrk="1" hangingPunct="1"/>
            <a:r>
              <a:rPr lang="pl-PL" sz="1400" dirty="0" smtClean="0">
                <a:latin typeface="Calibri" pitchFamily="34" charset="0"/>
              </a:rPr>
              <a:t>Prezentacja współfinansowana </a:t>
            </a:r>
            <a:r>
              <a:rPr lang="pl-PL" sz="1400" dirty="0">
                <a:latin typeface="Calibri" pitchFamily="34" charset="0"/>
              </a:rPr>
              <a:t>przez Unię Europejską w ramach Europejskiego Funduszu Społecznego </a:t>
            </a:r>
          </a:p>
        </p:txBody>
      </p:sp>
    </p:spTree>
    <p:extLst>
      <p:ext uri="{BB962C8B-B14F-4D97-AF65-F5344CB8AC3E}">
        <p14:creationId xmlns:p14="http://schemas.microsoft.com/office/powerpoint/2010/main" val="34987509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Jak w tekście własnym cytować fragmenty cudzych tekstów powstałych w innym języku?</a:t>
            </a:r>
          </a:p>
          <a:p>
            <a:pPr lvl="1"/>
            <a:r>
              <a:rPr lang="pl-PL" dirty="0"/>
              <a:t>t</a:t>
            </a:r>
            <a:r>
              <a:rPr lang="pl-PL" dirty="0" smtClean="0"/>
              <a:t>ylko w oryginale</a:t>
            </a:r>
          </a:p>
          <a:p>
            <a:pPr lvl="1"/>
            <a:r>
              <a:rPr lang="pl-PL" dirty="0"/>
              <a:t>t</a:t>
            </a:r>
            <a:r>
              <a:rPr lang="pl-PL" dirty="0" smtClean="0"/>
              <a:t>ylko w przekładzie</a:t>
            </a:r>
          </a:p>
          <a:p>
            <a:pPr lvl="1"/>
            <a:r>
              <a:rPr lang="pl-PL" dirty="0"/>
              <a:t>w</a:t>
            </a:r>
            <a:r>
              <a:rPr lang="pl-PL" dirty="0" smtClean="0"/>
              <a:t> oryginale, z przekładem podanym w przypisie</a:t>
            </a:r>
          </a:p>
          <a:p>
            <a:pPr lvl="1"/>
            <a:r>
              <a:rPr lang="pl-PL" dirty="0" smtClean="0"/>
              <a:t>w przekładzie, z oryginałem podanym w przypisie</a:t>
            </a:r>
          </a:p>
          <a:p>
            <a:pPr lvl="1"/>
            <a:r>
              <a:rPr lang="pl-PL" dirty="0" smtClean="0"/>
              <a:t>w przekładzie własnym </a:t>
            </a:r>
          </a:p>
          <a:p>
            <a:pPr lvl="1"/>
            <a:r>
              <a:rPr lang="pl-PL" dirty="0" smtClean="0"/>
              <a:t>w cudzym przekładzie wcześniej opublikowanym</a:t>
            </a:r>
          </a:p>
          <a:p>
            <a:r>
              <a:rPr lang="pl-PL" dirty="0" smtClean="0"/>
              <a:t>Jak w tekście tłumaczonym podawać zawarte w nim fragmenty będące cytatami z tekstów powstałych w innych językach niż język oryginału? 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solidFill>
            <a:srgbClr val="FF6699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pl-PL" dirty="0" smtClean="0"/>
              <a:t>PROBLEMY ZWIĄZANE Z CYTOWANIEM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32788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stopki 1"/>
          <p:cNvSpPr>
            <a:spLocks noGrp="1"/>
          </p:cNvSpPr>
          <p:nvPr>
            <p:ph type="ftr" sz="quarter" idx="11"/>
          </p:nvPr>
        </p:nvSpPr>
        <p:spPr>
          <a:xfrm>
            <a:off x="1524000" y="6092826"/>
            <a:ext cx="8532440" cy="765175"/>
          </a:xfrm>
        </p:spPr>
        <p:txBody>
          <a:bodyPr/>
          <a:lstStyle/>
          <a:p>
            <a:pPr>
              <a:defRPr/>
            </a:pPr>
            <a:r>
              <a:rPr lang="pl-PL" sz="1050" b="1" i="1" dirty="0">
                <a:latin typeface="Arial" pitchFamily="34" charset="0"/>
                <a:cs typeface="Arial" pitchFamily="34" charset="0"/>
              </a:rPr>
              <a:t>Projekt nr PO KL 04.01.01-00-029/09 pt.„Dostosowanie modelu kształcenia studentów filologii polskiej do wyzwań współczesnego rynku pracy (ze szczególnym uwzględnieniem rozwoju kompetencji informatycznych oraz informacyjno medialnych)”. </a:t>
            </a:r>
          </a:p>
          <a:p>
            <a:pPr>
              <a:defRPr/>
            </a:pPr>
            <a:r>
              <a:rPr lang="pl-PL" sz="1050" b="1" i="1" dirty="0">
                <a:latin typeface="Arial" pitchFamily="34" charset="0"/>
                <a:cs typeface="Arial" pitchFamily="34" charset="0"/>
              </a:rPr>
              <a:t>Wydział Filologii Polskiej i Klasycznej UAM w Poznaniu</a:t>
            </a:r>
            <a:endParaRPr lang="pl-PL" sz="105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Obraz 4" descr="KAPITAL_LUDZKIns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3106738" cy="150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Obraz 6" descr="UE+EFS_L-kolor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136" y="308769"/>
            <a:ext cx="2420938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pole tekstowe 7"/>
          <p:cNvSpPr txBox="1">
            <a:spLocks noChangeArrowheads="1"/>
          </p:cNvSpPr>
          <p:nvPr/>
        </p:nvSpPr>
        <p:spPr bwMode="auto">
          <a:xfrm>
            <a:off x="1524000" y="1125539"/>
            <a:ext cx="810039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l-PL" sz="1200" dirty="0">
                <a:latin typeface="Calibri" pitchFamily="34" charset="0"/>
              </a:rPr>
              <a:t>Projekt współfinansowany przez Unię Europejską w ramach Europejskiego Funduszu Społecznego </a:t>
            </a:r>
          </a:p>
        </p:txBody>
      </p:sp>
      <p:pic>
        <p:nvPicPr>
          <p:cNvPr id="2054" name="Obraz 1" descr="Đ"/>
          <p:cNvPicPr>
            <a:picLocks noChangeAspect="1" noChangeArrowheads="1"/>
          </p:cNvPicPr>
          <p:nvPr/>
        </p:nvPicPr>
        <p:blipFill>
          <a:blip r:embed="rId4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897" y="404813"/>
            <a:ext cx="10842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pole tekstowe 10"/>
          <p:cNvSpPr txBox="1">
            <a:spLocks noChangeArrowheads="1"/>
          </p:cNvSpPr>
          <p:nvPr/>
        </p:nvSpPr>
        <p:spPr bwMode="auto">
          <a:xfrm>
            <a:off x="1992314" y="1989139"/>
            <a:ext cx="7560071" cy="892552"/>
          </a:xfrm>
          <a:prstGeom prst="rect">
            <a:avLst/>
          </a:prstGeom>
          <a:solidFill>
            <a:srgbClr val="FF6699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l-PL" sz="2400" dirty="0" smtClean="0"/>
              <a:t>Przekład a problem autorstwa</a:t>
            </a:r>
            <a:endParaRPr lang="pl-PL" dirty="0">
              <a:latin typeface="Calibri" pitchFamily="34" charset="0"/>
            </a:endParaRPr>
          </a:p>
          <a:p>
            <a:pPr algn="ctr" eaLnBrk="1" hangingPunct="1"/>
            <a:endParaRPr lang="pl-PL" sz="1400" dirty="0">
              <a:latin typeface="Calibri" pitchFamily="34" charset="0"/>
            </a:endParaRPr>
          </a:p>
          <a:p>
            <a:pPr algn="ctr" eaLnBrk="1" hangingPunct="1"/>
            <a:r>
              <a:rPr lang="pl-PL" sz="1400" dirty="0" smtClean="0">
                <a:latin typeface="Calibri" pitchFamily="34" charset="0"/>
              </a:rPr>
              <a:t>Prezentacja współfinansowana </a:t>
            </a:r>
            <a:r>
              <a:rPr lang="pl-PL" sz="1400" dirty="0">
                <a:latin typeface="Calibri" pitchFamily="34" charset="0"/>
              </a:rPr>
              <a:t>przez Unię Europejską w ramach Europejskiego Funduszu Społecznego </a:t>
            </a:r>
          </a:p>
        </p:txBody>
      </p:sp>
    </p:spTree>
    <p:extLst>
      <p:ext uri="{BB962C8B-B14F-4D97-AF65-F5344CB8AC3E}">
        <p14:creationId xmlns:p14="http://schemas.microsoft.com/office/powerpoint/2010/main" val="1019472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6699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pl-PL" dirty="0" smtClean="0"/>
              <a:t>PRAWO AUTORSKIE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endParaRPr lang="pl-PL" dirty="0"/>
          </a:p>
          <a:p>
            <a:pPr algn="just">
              <a:lnSpc>
                <a:spcPct val="150000"/>
              </a:lnSpc>
            </a:pPr>
            <a:r>
              <a:rPr lang="pl-PL" dirty="0"/>
              <a:t> </a:t>
            </a:r>
            <a:r>
              <a:rPr lang="pl-PL" b="1" dirty="0"/>
              <a:t>Art. 1. </a:t>
            </a:r>
            <a:r>
              <a:rPr lang="pl-PL" dirty="0"/>
              <a:t>1. Przedmiotem prawa autorskiego jest każdy przejaw działalności twórczej o indywidualnym charakterze, ustalony w jakiejkolwiek postaci, niezależnie od wartości, przeznaczenia i sposobu wyrażenia (utwór).</a:t>
            </a:r>
          </a:p>
        </p:txBody>
      </p:sp>
    </p:spTree>
    <p:extLst>
      <p:ext uri="{BB962C8B-B14F-4D97-AF65-F5344CB8AC3E}">
        <p14:creationId xmlns:p14="http://schemas.microsoft.com/office/powerpoint/2010/main" val="636789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6699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pl-PL" sz="3600" dirty="0" smtClean="0"/>
              <a:t>Ustawa o prawie </a:t>
            </a:r>
            <a:r>
              <a:rPr lang="pl-PL" sz="3600" dirty="0"/>
              <a:t>autorskim</a:t>
            </a:r>
            <a:r>
              <a:rPr lang="pl-PL" sz="3600" dirty="0" smtClean="0"/>
              <a:t> i prawach pokrewnych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pl-PL" b="1" dirty="0"/>
              <a:t>Art. 2. </a:t>
            </a:r>
            <a:r>
              <a:rPr lang="pl-PL" dirty="0"/>
              <a:t>1. Opracowanie cudzego utworu, w szczególności tłumaczenie, przeróbka, adaptacja, jest przedmiotem prawa autorskiego bez uszczerbku dla prawa do utworu pierwotnego. </a:t>
            </a:r>
          </a:p>
          <a:p>
            <a:r>
              <a:rPr lang="pl-PL" dirty="0"/>
              <a:t>2. Rozporządzanie i korzystanie z opracowania zależy od zezwolenia twórcy utworu pierwotnego (prawo zależne), chyba że autorskie prawa majątkowe do utworu pierwotnego wygasły. W przypadku baz danych spełniających cechy utworu zezwolenie twórcy jest konieczne także na sporządzenie opracowania. </a:t>
            </a:r>
          </a:p>
          <a:p>
            <a:r>
              <a:rPr lang="pl-PL" dirty="0"/>
              <a:t>3. Twórca utworu pierwotnego może cofnąć zezwolenie, jeżeli w ciągu pięciu lat od jego udzielenia opracowanie nie zostało rozpowszechnione. Wypłacone twórcy wynagrodzenie nie podlega zwrotowi. </a:t>
            </a:r>
          </a:p>
          <a:p>
            <a:r>
              <a:rPr lang="pl-PL" dirty="0"/>
              <a:t>4. Za opracowanie nie uważa się utworu, który powstał w wyniku inspiracji cudzym utworem. </a:t>
            </a:r>
          </a:p>
          <a:p>
            <a:r>
              <a:rPr lang="en-US" dirty="0"/>
              <a:t>5. Na </a:t>
            </a:r>
            <a:r>
              <a:rPr lang="en-US" dirty="0" err="1"/>
              <a:t>egzemplarzach</a:t>
            </a:r>
            <a:r>
              <a:rPr lang="en-US" dirty="0"/>
              <a:t> </a:t>
            </a:r>
            <a:r>
              <a:rPr lang="en-US" dirty="0" err="1"/>
              <a:t>opracowania</a:t>
            </a:r>
            <a:r>
              <a:rPr lang="en-US" dirty="0"/>
              <a:t> </a:t>
            </a:r>
            <a:r>
              <a:rPr lang="en-US" dirty="0" err="1"/>
              <a:t>należy</a:t>
            </a:r>
            <a:r>
              <a:rPr lang="en-US" dirty="0"/>
              <a:t> </a:t>
            </a:r>
            <a:r>
              <a:rPr lang="en-US" dirty="0" err="1"/>
              <a:t>wymienić</a:t>
            </a:r>
            <a:r>
              <a:rPr lang="en-US" dirty="0"/>
              <a:t> </a:t>
            </a:r>
            <a:r>
              <a:rPr lang="en-US" dirty="0" err="1"/>
              <a:t>twórcę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tytuł</a:t>
            </a:r>
            <a:r>
              <a:rPr lang="en-US" dirty="0"/>
              <a:t> </a:t>
            </a:r>
            <a:r>
              <a:rPr lang="en-US" dirty="0" err="1"/>
              <a:t>utworu</a:t>
            </a:r>
            <a:r>
              <a:rPr lang="en-US" dirty="0"/>
              <a:t> </a:t>
            </a:r>
            <a:r>
              <a:rPr lang="en-US" dirty="0" err="1"/>
              <a:t>pierwotnego</a:t>
            </a:r>
            <a:r>
              <a:rPr lang="en-US" dirty="0"/>
              <a:t>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70552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6699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pl-PL" dirty="0" smtClean="0"/>
              <a:t>UTWÓR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Utworem jest każdy </a:t>
            </a:r>
            <a:r>
              <a:rPr lang="pl-PL" dirty="0"/>
              <a:t>przejaw działalności twórczej o indywidualnym charakterze, ustalony w jakiejkolwiek postaci, niezależnie od wartości, przeznaczenia i </a:t>
            </a:r>
            <a:r>
              <a:rPr lang="pl-PL" dirty="0" smtClean="0"/>
              <a:t>sposobu </a:t>
            </a:r>
            <a:r>
              <a:rPr lang="pl-PL" dirty="0"/>
              <a:t>wyrażenia</a:t>
            </a:r>
            <a:r>
              <a:rPr lang="pl-PL" dirty="0" smtClean="0"/>
              <a:t>.</a:t>
            </a:r>
          </a:p>
          <a:p>
            <a:pPr marL="0" indent="0">
              <a:buNone/>
            </a:pPr>
            <a:r>
              <a:rPr lang="pl-PL" dirty="0" smtClean="0"/>
              <a:t>Utworem </a:t>
            </a:r>
            <a:r>
              <a:rPr lang="pl-PL" dirty="0"/>
              <a:t>opublikowanym jest utwór, który za zezwoleniem twórcy został zwielokrotniony i którego egzemplarze zostały udostępnione </a:t>
            </a:r>
            <a:r>
              <a:rPr lang="pl-PL" dirty="0" smtClean="0"/>
              <a:t>publicznie.</a:t>
            </a:r>
          </a:p>
          <a:p>
            <a:pPr marL="0" indent="0">
              <a:buNone/>
            </a:pPr>
            <a:r>
              <a:rPr lang="pl-PL" dirty="0" smtClean="0"/>
              <a:t>Utworem </a:t>
            </a:r>
            <a:r>
              <a:rPr lang="pl-PL" dirty="0"/>
              <a:t>rozpowszechnionym jest utwór, który za zezwoleniem twórcy został w jakikolwiek sposób udostępniony </a:t>
            </a:r>
            <a:r>
              <a:rPr lang="pl-PL" dirty="0" smtClean="0"/>
              <a:t>publicznie.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57680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1767381" y="797511"/>
            <a:ext cx="8657239" cy="526297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just"/>
            <a:r>
              <a:rPr lang="pl-PL" sz="2800" b="0" i="0" dirty="0" smtClean="0">
                <a:solidFill>
                  <a:srgbClr val="433F3E"/>
                </a:solidFill>
                <a:effectLst/>
                <a:latin typeface="Tahoma" panose="020B0604030504040204" pitchFamily="34" charset="0"/>
              </a:rPr>
              <a:t>Zgodnie z przepisami ustawy o prawie autorskim i prawach pokrewnych, utworem jest każdy przejaw działalności twórczej o indywidualnym charakterze, ustalony w jakiejkolwiek postaci (art. 1 ustawy). Co należy rozumieć pod pojęciem </a:t>
            </a:r>
            <a:r>
              <a:rPr lang="pl-PL" sz="2800" b="1" i="0" dirty="0" smtClean="0">
                <a:solidFill>
                  <a:srgbClr val="433F3E"/>
                </a:solidFill>
                <a:effectLst/>
                <a:latin typeface="Tahoma" panose="020B0604030504040204" pitchFamily="34" charset="0"/>
              </a:rPr>
              <a:t>ustalenia</a:t>
            </a:r>
            <a:r>
              <a:rPr lang="pl-PL" sz="2800" b="0" i="0" dirty="0" smtClean="0">
                <a:solidFill>
                  <a:srgbClr val="433F3E"/>
                </a:solidFill>
                <a:effectLst/>
                <a:latin typeface="Tahoma" panose="020B0604030504040204" pitchFamily="34" charset="0"/>
              </a:rPr>
              <a:t>? Otóż nic innego, jak wyrażenie – przeniesienie czegoś ze sfery myśli, pomysłu – mówiąc krótko – z głowy do świata realnego. Nie musi to być od razu wykonywanie i tworzenie czegoś w ostatecznej formie, ale wystarczy np. tylko opowiedzieć komuś o pomyśle, coś napisać, wygłosić, streścić, naszkicować, zarysować itp.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298111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solidFill>
            <a:srgbClr val="FF6699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pl-PL" dirty="0" smtClean="0"/>
              <a:t>UTWÓR INSPIROWANY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Nie jest opracowaniem cudzego utworu, jest samodzielnym utworem stworzonym w wyniku pobudki dostarczonej przez inny </a:t>
            </a:r>
            <a:r>
              <a:rPr lang="pl-PL" dirty="0" smtClean="0"/>
              <a:t>utwór. </a:t>
            </a:r>
            <a:r>
              <a:rPr lang="pl-PL" dirty="0"/>
              <a:t>Niezależnie od tego, czy prawa do utworu inspirującego wygasły, autor utworu inspirowanego ma do niego pełnię praw i może z niego korzystać bez </a:t>
            </a:r>
            <a:r>
              <a:rPr lang="pl-PL" dirty="0" smtClean="0"/>
              <a:t>zgody twórcy</a:t>
            </a:r>
            <a:r>
              <a:rPr lang="pl-PL" dirty="0"/>
              <a:t> utworu inspirującego.</a:t>
            </a:r>
          </a:p>
          <a:p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>
                <a:solidFill>
                  <a:schemeClr val="accent1"/>
                </a:solidFill>
              </a:rPr>
              <a:t>Przykładowy problem:</a:t>
            </a:r>
          </a:p>
          <a:p>
            <a:pPr>
              <a:buFontTx/>
              <a:buChar char="-"/>
            </a:pPr>
            <a:r>
              <a:rPr lang="pl-PL" dirty="0" smtClean="0">
                <a:solidFill>
                  <a:schemeClr val="accent1"/>
                </a:solidFill>
              </a:rPr>
              <a:t>czy „swobodne tłumaczenie” wiersza-pierwowzoru jest opracowaniem czy samodzielnym utworem? Czy rozporządzanie takim tekstem wymaga zgody twórcy pierwowzoru?</a:t>
            </a:r>
          </a:p>
          <a:p>
            <a:pPr marL="0" indent="0">
              <a:buNone/>
            </a:pPr>
            <a:r>
              <a:rPr lang="pl-PL" dirty="0" smtClean="0">
                <a:solidFill>
                  <a:schemeClr val="accent1"/>
                </a:solidFill>
              </a:rPr>
              <a:t>(</a:t>
            </a:r>
            <a:r>
              <a:rPr lang="pl-PL" dirty="0">
                <a:solidFill>
                  <a:schemeClr val="accent1"/>
                </a:solidFill>
              </a:rPr>
              <a:t>n</a:t>
            </a:r>
            <a:r>
              <a:rPr lang="pl-PL" dirty="0" smtClean="0">
                <a:solidFill>
                  <a:schemeClr val="accent1"/>
                </a:solidFill>
              </a:rPr>
              <a:t>p. „imitacje” Roberta </a:t>
            </a:r>
            <a:r>
              <a:rPr lang="pl-PL" dirty="0" err="1" smtClean="0">
                <a:solidFill>
                  <a:schemeClr val="accent1"/>
                </a:solidFill>
              </a:rPr>
              <a:t>Lowella</a:t>
            </a:r>
            <a:r>
              <a:rPr lang="pl-PL" dirty="0" smtClean="0">
                <a:solidFill>
                  <a:schemeClr val="accent1"/>
                </a:solidFill>
              </a:rPr>
              <a:t>)</a:t>
            </a:r>
            <a:endParaRPr lang="pl-PL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42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solidFill>
            <a:srgbClr val="FF6699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pl-PL" dirty="0" smtClean="0"/>
              <a:t>PRAWA ZALEŻNE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fontAlgn="base"/>
            <a:r>
              <a:rPr lang="pl-PL" dirty="0"/>
              <a:t>Zezwolenie twórcy utworu pierwotnego jest niezbędne do rozporządzania i korzystania z opracowania.</a:t>
            </a:r>
          </a:p>
          <a:p>
            <a:pPr fontAlgn="base"/>
            <a:r>
              <a:rPr lang="pl-PL" dirty="0"/>
              <a:t>Zgoda nie jest potrzeba w przypadku, gdy autorskie prawa majątkowe do utworu pierwotnego wygasły.</a:t>
            </a:r>
          </a:p>
          <a:p>
            <a:pPr fontAlgn="base"/>
            <a:r>
              <a:rPr lang="pl-PL" dirty="0"/>
              <a:t>Twórca utworu pierwotnego może cofnąć zezwolenie, jeżeli w ciągu pięciu lat od jego udzielenia opracowanie nie zostało rozpowszechnione.</a:t>
            </a:r>
          </a:p>
          <a:p>
            <a:pPr fontAlgn="base"/>
            <a:r>
              <a:rPr lang="pl-PL" dirty="0"/>
              <a:t>Za opracowanie nie uważa się utworu, który powstał w wyniku inspiracji cudzym utworem.</a:t>
            </a:r>
          </a:p>
          <a:p>
            <a:endParaRPr lang="pl-PL" dirty="0"/>
          </a:p>
        </p:txBody>
      </p:sp>
      <p:sp>
        <p:nvSpPr>
          <p:cNvPr id="7" name="Symbol zastępczy zawartości 6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 smtClean="0">
                <a:solidFill>
                  <a:srgbClr val="00B0F0"/>
                </a:solidFill>
              </a:rPr>
              <a:t>Przykładowy problem: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pl-PL" dirty="0" smtClean="0">
                <a:solidFill>
                  <a:srgbClr val="00B0F0"/>
                </a:solidFill>
              </a:rPr>
              <a:t>Czy </a:t>
            </a:r>
            <a:r>
              <a:rPr lang="pl-PL" i="1" dirty="0" err="1" smtClean="0">
                <a:solidFill>
                  <a:srgbClr val="00B0F0"/>
                </a:solidFill>
              </a:rPr>
              <a:t>Finneganów</a:t>
            </a:r>
            <a:r>
              <a:rPr lang="pl-PL" i="1" dirty="0" smtClean="0">
                <a:solidFill>
                  <a:srgbClr val="00B0F0"/>
                </a:solidFill>
              </a:rPr>
              <a:t> tren </a:t>
            </a:r>
            <a:r>
              <a:rPr lang="pl-PL" dirty="0" smtClean="0">
                <a:solidFill>
                  <a:srgbClr val="00B0F0"/>
                </a:solidFill>
              </a:rPr>
              <a:t>K. Bartnickiego to „opracowanie” (przekład) </a:t>
            </a:r>
            <a:r>
              <a:rPr lang="pl-PL" i="1" dirty="0" err="1" smtClean="0">
                <a:solidFill>
                  <a:srgbClr val="00B0F0"/>
                </a:solidFill>
              </a:rPr>
              <a:t>Finnegans</a:t>
            </a:r>
            <a:r>
              <a:rPr lang="pl-PL" i="1" dirty="0" smtClean="0">
                <a:solidFill>
                  <a:srgbClr val="00B0F0"/>
                </a:solidFill>
              </a:rPr>
              <a:t> Wake</a:t>
            </a:r>
            <a:r>
              <a:rPr lang="pl-PL" dirty="0" smtClean="0">
                <a:solidFill>
                  <a:srgbClr val="00B0F0"/>
                </a:solidFill>
              </a:rPr>
              <a:t> J. Joyce’a, czy utwór inspirowany tym dziełem?</a:t>
            </a:r>
            <a:endParaRPr lang="pl-PL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871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ulture.pl/sites/default/files/images/imported/literatura/okladki/finneganow%20tren%20okladka/finneganow%20tren_627909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032" y="1094559"/>
            <a:ext cx="3171825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3935165" y="805801"/>
            <a:ext cx="2923954" cy="57554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Was he </a:t>
            </a:r>
            <a:r>
              <a:rPr lang="en-US" sz="1600" dirty="0" err="1" smtClean="0"/>
              <a:t>pitssched</a:t>
            </a:r>
            <a:r>
              <a:rPr lang="en-US" sz="1600" dirty="0" smtClean="0"/>
              <a:t> for an </a:t>
            </a:r>
            <a:r>
              <a:rPr lang="en-US" sz="1600" dirty="0" err="1" smtClean="0"/>
              <a:t>ensemple</a:t>
            </a:r>
            <a:r>
              <a:rPr lang="en-US" sz="1600" dirty="0" smtClean="0"/>
              <a:t> as certain have </a:t>
            </a:r>
            <a:r>
              <a:rPr lang="en-US" sz="1600" dirty="0" err="1" smtClean="0"/>
              <a:t>dognosed</a:t>
            </a:r>
            <a:r>
              <a:rPr lang="en-US" sz="1600" dirty="0" smtClean="0"/>
              <a:t> of him against our seawall by </a:t>
            </a:r>
            <a:r>
              <a:rPr lang="en-US" sz="1600" dirty="0" err="1" smtClean="0"/>
              <a:t>Rurie</a:t>
            </a:r>
            <a:r>
              <a:rPr lang="en-US" sz="1600" dirty="0" smtClean="0"/>
              <a:t>, </a:t>
            </a:r>
            <a:r>
              <a:rPr lang="en-US" sz="1600" dirty="0" err="1" smtClean="0"/>
              <a:t>Thoath</a:t>
            </a:r>
            <a:r>
              <a:rPr lang="en-US" sz="1600" dirty="0" smtClean="0"/>
              <a:t> and Cleaver, those three stout </a:t>
            </a:r>
            <a:r>
              <a:rPr lang="en-US" sz="1600" dirty="0" err="1" smtClean="0"/>
              <a:t>sweynhearts</a:t>
            </a:r>
            <a:r>
              <a:rPr lang="en-US" sz="1600" dirty="0" smtClean="0"/>
              <a:t>, Orion of the </a:t>
            </a:r>
            <a:r>
              <a:rPr lang="en-US" sz="1600" dirty="0" err="1" smtClean="0"/>
              <a:t>Orgiasts</a:t>
            </a:r>
            <a:r>
              <a:rPr lang="en-US" sz="1600" dirty="0" smtClean="0"/>
              <a:t>, </a:t>
            </a:r>
            <a:r>
              <a:rPr lang="en-US" sz="1600" dirty="0" err="1" smtClean="0"/>
              <a:t>Meereschal</a:t>
            </a:r>
            <a:r>
              <a:rPr lang="en-US" sz="1600" dirty="0" smtClean="0"/>
              <a:t> Mac-  </a:t>
            </a:r>
            <a:r>
              <a:rPr lang="en-US" sz="1600" dirty="0" err="1" smtClean="0"/>
              <a:t>Muhun</a:t>
            </a:r>
            <a:r>
              <a:rPr lang="en-US" sz="1600" dirty="0" smtClean="0"/>
              <a:t>, the Ipse </a:t>
            </a:r>
            <a:r>
              <a:rPr lang="en-US" sz="1600" dirty="0" err="1" smtClean="0"/>
              <a:t>dadden</a:t>
            </a:r>
            <a:r>
              <a:rPr lang="en-US" sz="1600" dirty="0" smtClean="0"/>
              <a:t>, product of the extremes giving </a:t>
            </a:r>
            <a:r>
              <a:rPr lang="en-US" sz="1600" dirty="0" err="1" smtClean="0"/>
              <a:t>quotidients</a:t>
            </a:r>
            <a:r>
              <a:rPr lang="en-US" sz="1600" dirty="0" smtClean="0"/>
              <a:t> to our means, as might occur to anyone, your </a:t>
            </a:r>
            <a:r>
              <a:rPr lang="en-US" sz="1600" dirty="0" err="1" smtClean="0"/>
              <a:t>brutest</a:t>
            </a:r>
            <a:r>
              <a:rPr lang="en-US" sz="1600" dirty="0" smtClean="0"/>
              <a:t> </a:t>
            </a:r>
            <a:r>
              <a:rPr lang="en-US" sz="1600" dirty="0" err="1" smtClean="0"/>
              <a:t>layaman</a:t>
            </a:r>
            <a:r>
              <a:rPr lang="en-US" sz="1600" dirty="0" smtClean="0"/>
              <a:t> with the </a:t>
            </a:r>
            <a:r>
              <a:rPr lang="en-US" sz="1600" dirty="0" err="1" smtClean="0"/>
              <a:t>princest</a:t>
            </a:r>
            <a:r>
              <a:rPr lang="en-US" sz="1600" dirty="0" smtClean="0"/>
              <a:t> champion in our archdeaconry, or so yclept from Clio’s clippings, which the </a:t>
            </a:r>
            <a:r>
              <a:rPr lang="en-US" sz="1600" dirty="0" err="1" smtClean="0"/>
              <a:t>chroncher</a:t>
            </a:r>
            <a:r>
              <a:rPr lang="en-US" sz="1600" dirty="0" smtClean="0"/>
              <a:t> of chivalries is </a:t>
            </a:r>
            <a:r>
              <a:rPr lang="en-US" sz="1600" dirty="0" err="1" smtClean="0"/>
              <a:t>sulpicious</a:t>
            </a:r>
            <a:r>
              <a:rPr lang="en-US" sz="1600" dirty="0" smtClean="0"/>
              <a:t> save he scan, for ancients link with presents as the human chain extends, have done, do and will again as John, Polycarp and </a:t>
            </a:r>
            <a:r>
              <a:rPr lang="en-US" sz="1600" dirty="0" err="1" smtClean="0"/>
              <a:t>Irenews</a:t>
            </a:r>
            <a:r>
              <a:rPr lang="en-US" sz="1600" dirty="0" smtClean="0"/>
              <a:t> eye-to-eye </a:t>
            </a:r>
            <a:r>
              <a:rPr lang="en-US" sz="1600" dirty="0" err="1" smtClean="0"/>
              <a:t>ayewitnessed</a:t>
            </a:r>
            <a:r>
              <a:rPr lang="en-US" sz="1600" dirty="0" smtClean="0"/>
              <a:t> and to Paddy Palmer</a:t>
            </a:r>
            <a:endParaRPr lang="pl-PL" sz="16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7539789" y="805801"/>
            <a:ext cx="4042611" cy="53553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/>
              <a:t>Czy wyszedł za przykład zgodnie z </a:t>
            </a:r>
            <a:r>
              <a:rPr lang="pl-PL" dirty="0" err="1"/>
              <a:t>deognozą</a:t>
            </a:r>
            <a:r>
              <a:rPr lang="pl-PL" dirty="0"/>
              <a:t> tych co </a:t>
            </a:r>
            <a:r>
              <a:rPr lang="pl-PL" dirty="0" err="1"/>
              <a:t>psieczuli</a:t>
            </a:r>
            <a:r>
              <a:rPr lang="pl-PL" dirty="0"/>
              <a:t> go spoza muru morza gdzie </a:t>
            </a:r>
            <a:r>
              <a:rPr lang="pl-PL" dirty="0" err="1"/>
              <a:t>Rurie</a:t>
            </a:r>
            <a:r>
              <a:rPr lang="pl-PL" dirty="0"/>
              <a:t>, </a:t>
            </a:r>
            <a:r>
              <a:rPr lang="pl-PL" dirty="0" err="1"/>
              <a:t>Thoath</a:t>
            </a:r>
            <a:r>
              <a:rPr lang="pl-PL" dirty="0"/>
              <a:t> i </a:t>
            </a:r>
            <a:r>
              <a:rPr lang="pl-PL" dirty="0" err="1"/>
              <a:t>Cleaver</a:t>
            </a:r>
            <a:r>
              <a:rPr lang="pl-PL" dirty="0"/>
              <a:t>, trójca silnych </a:t>
            </a:r>
            <a:r>
              <a:rPr lang="pl-PL" dirty="0" err="1"/>
              <a:t>swenoharców</a:t>
            </a:r>
            <a:r>
              <a:rPr lang="pl-PL" dirty="0"/>
              <a:t> Orion </a:t>
            </a:r>
            <a:r>
              <a:rPr lang="pl-PL" dirty="0" err="1"/>
              <a:t>Orgiastów</a:t>
            </a:r>
            <a:r>
              <a:rPr lang="pl-PL" dirty="0"/>
              <a:t>, </a:t>
            </a:r>
            <a:r>
              <a:rPr lang="pl-PL" dirty="0" err="1"/>
              <a:t>Meereschal</a:t>
            </a:r>
            <a:r>
              <a:rPr lang="pl-PL" dirty="0"/>
              <a:t> </a:t>
            </a:r>
            <a:r>
              <a:rPr lang="pl-PL" dirty="0" err="1"/>
              <a:t>MacMuhun</a:t>
            </a:r>
            <a:r>
              <a:rPr lang="pl-PL" dirty="0"/>
              <a:t> tenże, </a:t>
            </a:r>
            <a:r>
              <a:rPr lang="pl-PL" dirty="0" err="1"/>
              <a:t>Ipse</a:t>
            </a:r>
            <a:r>
              <a:rPr lang="pl-PL" dirty="0"/>
              <a:t> </a:t>
            </a:r>
            <a:r>
              <a:rPr lang="pl-PL" dirty="0" err="1"/>
              <a:t>dadden</a:t>
            </a:r>
            <a:r>
              <a:rPr lang="pl-PL" dirty="0"/>
              <a:t>, ile razy ile czynionych ekstremów na poczet naszego co średniego, co każdemu mogłoby się przydarzyć, </a:t>
            </a:r>
            <a:r>
              <a:rPr lang="pl-PL" dirty="0" err="1"/>
              <a:t>najbrutniejszy</a:t>
            </a:r>
            <a:r>
              <a:rPr lang="pl-PL" dirty="0"/>
              <a:t> wasz </a:t>
            </a:r>
            <a:r>
              <a:rPr lang="pl-PL" dirty="0" err="1"/>
              <a:t>leoman</a:t>
            </a:r>
            <a:r>
              <a:rPr lang="pl-PL" dirty="0"/>
              <a:t> i </a:t>
            </a:r>
            <a:r>
              <a:rPr lang="pl-PL" dirty="0" err="1"/>
              <a:t>princenniejszy</a:t>
            </a:r>
            <a:r>
              <a:rPr lang="pl-PL" dirty="0"/>
              <a:t> wojownik naszej archidiakonii, czy może sklepiony z </a:t>
            </a:r>
            <a:r>
              <a:rPr lang="pl-PL" dirty="0" err="1"/>
              <a:t>krawków</a:t>
            </a:r>
            <a:r>
              <a:rPr lang="pl-PL" dirty="0"/>
              <a:t> Klio, którym kronikarz kwietności rycerstwa nie się wierzy chybaby mógł </a:t>
            </a:r>
            <a:r>
              <a:rPr lang="pl-PL" dirty="0" err="1"/>
              <a:t>sulpić</a:t>
            </a:r>
            <a:r>
              <a:rPr lang="pl-PL" dirty="0"/>
              <a:t> już na nich </a:t>
            </a:r>
            <a:r>
              <a:rPr lang="pl-PL" dirty="0" err="1"/>
              <a:t>samoócz</a:t>
            </a:r>
            <a:r>
              <a:rPr lang="pl-PL" dirty="0"/>
              <a:t>, </a:t>
            </a:r>
            <a:r>
              <a:rPr lang="pl-PL" dirty="0" err="1"/>
              <a:t>anteżytnych</a:t>
            </a:r>
            <a:r>
              <a:rPr lang="pl-PL" dirty="0"/>
              <a:t> lep z przytomnością, hol człowieczej egzystencji, którzy łączyli się, łączą i odnowy złączą jako Jan, jako Polikarp, oko ja, oko-w-oto świadkowie </a:t>
            </a:r>
            <a:r>
              <a:rPr lang="pl-PL" dirty="0" err="1"/>
              <a:t>jaoczni</a:t>
            </a:r>
            <a:r>
              <a:rPr lang="pl-PL" dirty="0"/>
              <a:t> i </a:t>
            </a:r>
            <a:r>
              <a:rPr lang="pl-PL" dirty="0" err="1"/>
              <a:t>Paddy</a:t>
            </a:r>
            <a:r>
              <a:rPr lang="pl-PL" dirty="0"/>
              <a:t> Palmer</a:t>
            </a:r>
          </a:p>
        </p:txBody>
      </p:sp>
    </p:spTree>
    <p:extLst>
      <p:ext uri="{BB962C8B-B14F-4D97-AF65-F5344CB8AC3E}">
        <p14:creationId xmlns:p14="http://schemas.microsoft.com/office/powerpoint/2010/main" val="1359612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solidFill>
            <a:srgbClr val="FF6699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pl-PL" dirty="0" smtClean="0"/>
              <a:t>PRAWO CYTATU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pl-PL" dirty="0"/>
              <a:t>Stanowi ograniczenie wyłącznego prawa autorskiego. Cytować można fragmenty utworów bądź całe </a:t>
            </a:r>
            <a:r>
              <a:rPr lang="pl-PL" dirty="0" smtClean="0"/>
              <a:t>utworu, </a:t>
            </a:r>
            <a:r>
              <a:rPr lang="pl-PL" dirty="0"/>
              <a:t>o ile są one drobnych rozmiarów. Cytaty wolno przytaczać w utworach stanowiących samoistną całość, czyli tylko </a:t>
            </a:r>
            <a:r>
              <a:rPr lang="pl-PL" dirty="0" smtClean="0"/>
              <a:t>wówczas, </a:t>
            </a:r>
            <a:r>
              <a:rPr lang="pl-PL" dirty="0"/>
              <a:t>jeśli samemu tworzy się utwór wolno zacytować cudze dzieło lub jego fragment. Cytować wolno tylko w zakresie uzasadnionym wyjaśnianiem, analizą krytyczną, nauczaniem lub prawami gatunku twórczości – zatem cytujemy tylko dla zobrazowania własnego przekazu. Wielkość przytoczonego fragmentu cudzego utworu także musi być adekwatna do tego celu.</a:t>
            </a:r>
          </a:p>
          <a:p>
            <a:pPr fontAlgn="base"/>
            <a:r>
              <a:rPr lang="pl-PL" dirty="0"/>
              <a:t>Cytatów nie można modyfikować. Korzystając z cytatu należy zawsze podać autora i źródło, z którego on pochodzi. Niezachowanie któregokolwiek z warunków prawa cytatu prowadzi do naruszenia prawa autorskiego.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0704853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687</Words>
  <Application>Microsoft Office PowerPoint</Application>
  <PresentationFormat>Panoramiczny</PresentationFormat>
  <Paragraphs>52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Tahoma</vt:lpstr>
      <vt:lpstr>Motyw pakietu Office</vt:lpstr>
      <vt:lpstr>Prezentacja programu PowerPoint</vt:lpstr>
      <vt:lpstr>PRAWO AUTORSKIE</vt:lpstr>
      <vt:lpstr>Ustawa o prawie autorskim i prawach pokrewnych</vt:lpstr>
      <vt:lpstr>UTWÓR</vt:lpstr>
      <vt:lpstr>Prezentacja programu PowerPoint</vt:lpstr>
      <vt:lpstr>UTWÓR INSPIROWANY</vt:lpstr>
      <vt:lpstr>PRAWA ZALEŻNE</vt:lpstr>
      <vt:lpstr>Prezentacja programu PowerPoint</vt:lpstr>
      <vt:lpstr>PRAWO CYTATU</vt:lpstr>
      <vt:lpstr>PROBLEMY ZWIĄZANE Z CYTOWANIEM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Ewa Kraskowska</dc:creator>
  <cp:lastModifiedBy>Ewa Kraskowska</cp:lastModifiedBy>
  <cp:revision>14</cp:revision>
  <dcterms:created xsi:type="dcterms:W3CDTF">2016-01-21T14:40:14Z</dcterms:created>
  <dcterms:modified xsi:type="dcterms:W3CDTF">2016-01-21T15:46:42Z</dcterms:modified>
</cp:coreProperties>
</file>