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57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3366"/>
    <a:srgbClr val="FF00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C8F100-2A86-4CEC-9AA8-0F166F4C3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40AF44-C8B8-4DC8-82A5-3AA3FF19ABB9}">
      <dgm:prSet/>
      <dgm:spPr/>
      <dgm:t>
        <a:bodyPr/>
        <a:lstStyle/>
        <a:p>
          <a:pPr rtl="0"/>
          <a:r>
            <a:rPr lang="pl-PL" dirty="0"/>
            <a:t>Typologia – wyróżnianie w obrębie danego zbioru przedmiotów jednego lub więcej typów </a:t>
          </a:r>
        </a:p>
      </dgm:t>
    </dgm:pt>
    <dgm:pt modelId="{DE13B62B-0AB0-4C12-8195-4BDFAFAEC63C}" type="parTrans" cxnId="{0C85DF59-B000-4827-8825-9F3F67BCD1DF}">
      <dgm:prSet/>
      <dgm:spPr/>
      <dgm:t>
        <a:bodyPr/>
        <a:lstStyle/>
        <a:p>
          <a:endParaRPr lang="pl-PL"/>
        </a:p>
      </dgm:t>
    </dgm:pt>
    <dgm:pt modelId="{F2757F38-AA7F-4865-98C3-8569C8C527A3}" type="sibTrans" cxnId="{0C85DF59-B000-4827-8825-9F3F67BCD1DF}">
      <dgm:prSet/>
      <dgm:spPr/>
      <dgm:t>
        <a:bodyPr/>
        <a:lstStyle/>
        <a:p>
          <a:endParaRPr lang="pl-PL"/>
        </a:p>
      </dgm:t>
    </dgm:pt>
    <dgm:pt modelId="{1CB7829E-FCEE-4A4C-990A-800321BA7F3C}">
      <dgm:prSet/>
      <dgm:spPr/>
      <dgm:t>
        <a:bodyPr/>
        <a:lstStyle/>
        <a:p>
          <a:pPr rtl="0"/>
          <a:r>
            <a:rPr lang="pl-PL"/>
            <a:t>Typologia </a:t>
          </a:r>
          <a:r>
            <a:rPr lang="pl-PL" i="1"/>
            <a:t>ex post</a:t>
          </a:r>
          <a:endParaRPr lang="pl-PL"/>
        </a:p>
      </dgm:t>
    </dgm:pt>
    <dgm:pt modelId="{213FADAB-074D-4604-97A3-F085DADCECAE}" type="parTrans" cxnId="{5EE3C3B5-B5A9-43B1-A7CC-71073E94671C}">
      <dgm:prSet/>
      <dgm:spPr/>
      <dgm:t>
        <a:bodyPr/>
        <a:lstStyle/>
        <a:p>
          <a:endParaRPr lang="pl-PL"/>
        </a:p>
      </dgm:t>
    </dgm:pt>
    <dgm:pt modelId="{630C17AB-FC9F-442A-8D2C-2610F597B2CC}" type="sibTrans" cxnId="{5EE3C3B5-B5A9-43B1-A7CC-71073E94671C}">
      <dgm:prSet/>
      <dgm:spPr/>
      <dgm:t>
        <a:bodyPr/>
        <a:lstStyle/>
        <a:p>
          <a:endParaRPr lang="pl-PL"/>
        </a:p>
      </dgm:t>
    </dgm:pt>
    <dgm:pt modelId="{1541BDEF-81A9-4805-8813-F33E216BC4FF}">
      <dgm:prSet/>
      <dgm:spPr/>
      <dgm:t>
        <a:bodyPr/>
        <a:lstStyle/>
        <a:p>
          <a:pPr rtl="0"/>
          <a:r>
            <a:rPr lang="pl-PL"/>
            <a:t>Typologia </a:t>
          </a:r>
          <a:r>
            <a:rPr lang="pl-PL" i="1"/>
            <a:t>ex ante</a:t>
          </a:r>
          <a:endParaRPr lang="pl-PL"/>
        </a:p>
      </dgm:t>
    </dgm:pt>
    <dgm:pt modelId="{2E37B32C-8C9F-466D-B179-146B3807D9F2}" type="parTrans" cxnId="{0E0583EF-AC57-4F11-8CFB-08A51DBC79A8}">
      <dgm:prSet/>
      <dgm:spPr/>
      <dgm:t>
        <a:bodyPr/>
        <a:lstStyle/>
        <a:p>
          <a:endParaRPr lang="pl-PL"/>
        </a:p>
      </dgm:t>
    </dgm:pt>
    <dgm:pt modelId="{BCDEE444-3070-4040-BCB2-51469C0A91E0}" type="sibTrans" cxnId="{0E0583EF-AC57-4F11-8CFB-08A51DBC79A8}">
      <dgm:prSet/>
      <dgm:spPr/>
      <dgm:t>
        <a:bodyPr/>
        <a:lstStyle/>
        <a:p>
          <a:endParaRPr lang="pl-PL"/>
        </a:p>
      </dgm:t>
    </dgm:pt>
    <dgm:pt modelId="{7D782973-5291-4B7D-8187-1C8779F10CB1}" type="pres">
      <dgm:prSet presAssocID="{B6C8F100-2A86-4CEC-9AA8-0F166F4C38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5C9FD77-1CD5-47A4-A7C2-F83856D57734}" type="pres">
      <dgm:prSet presAssocID="{4740AF44-C8B8-4DC8-82A5-3AA3FF19ABB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136335A-6FE5-4FF4-9098-C7B27F73D815}" type="pres">
      <dgm:prSet presAssocID="{F2757F38-AA7F-4865-98C3-8569C8C527A3}" presName="spacer" presStyleCnt="0"/>
      <dgm:spPr/>
    </dgm:pt>
    <dgm:pt modelId="{4F8C3459-C2E1-4429-9A3E-A1068396973B}" type="pres">
      <dgm:prSet presAssocID="{1CB7829E-FCEE-4A4C-990A-800321BA7F3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C49A8FD-4974-4783-BC97-5C630BD002FA}" type="pres">
      <dgm:prSet presAssocID="{630C17AB-FC9F-442A-8D2C-2610F597B2CC}" presName="spacer" presStyleCnt="0"/>
      <dgm:spPr/>
    </dgm:pt>
    <dgm:pt modelId="{074A9C2D-64AD-4204-85E5-2BFFFF8530EB}" type="pres">
      <dgm:prSet presAssocID="{1541BDEF-81A9-4805-8813-F33E216BC4F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EE3C3B5-B5A9-43B1-A7CC-71073E94671C}" srcId="{B6C8F100-2A86-4CEC-9AA8-0F166F4C38E0}" destId="{1CB7829E-FCEE-4A4C-990A-800321BA7F3C}" srcOrd="1" destOrd="0" parTransId="{213FADAB-074D-4604-97A3-F085DADCECAE}" sibTransId="{630C17AB-FC9F-442A-8D2C-2610F597B2CC}"/>
    <dgm:cxn modelId="{D3B93974-78FD-4464-8DEE-82DB3A4EB8F0}" type="presOf" srcId="{1541BDEF-81A9-4805-8813-F33E216BC4FF}" destId="{074A9C2D-64AD-4204-85E5-2BFFFF8530EB}" srcOrd="0" destOrd="0" presId="urn:microsoft.com/office/officeart/2005/8/layout/vList2"/>
    <dgm:cxn modelId="{E91C93E2-2347-4DF5-9663-3F29DA65AFAE}" type="presOf" srcId="{4740AF44-C8B8-4DC8-82A5-3AA3FF19ABB9}" destId="{15C9FD77-1CD5-47A4-A7C2-F83856D57734}" srcOrd="0" destOrd="0" presId="urn:microsoft.com/office/officeart/2005/8/layout/vList2"/>
    <dgm:cxn modelId="{B43C34BD-301F-425F-9C66-951BE95435DD}" type="presOf" srcId="{1CB7829E-FCEE-4A4C-990A-800321BA7F3C}" destId="{4F8C3459-C2E1-4429-9A3E-A1068396973B}" srcOrd="0" destOrd="0" presId="urn:microsoft.com/office/officeart/2005/8/layout/vList2"/>
    <dgm:cxn modelId="{5F972661-F26A-4043-AA4B-082EA0D932B8}" type="presOf" srcId="{B6C8F100-2A86-4CEC-9AA8-0F166F4C38E0}" destId="{7D782973-5291-4B7D-8187-1C8779F10CB1}" srcOrd="0" destOrd="0" presId="urn:microsoft.com/office/officeart/2005/8/layout/vList2"/>
    <dgm:cxn modelId="{0C85DF59-B000-4827-8825-9F3F67BCD1DF}" srcId="{B6C8F100-2A86-4CEC-9AA8-0F166F4C38E0}" destId="{4740AF44-C8B8-4DC8-82A5-3AA3FF19ABB9}" srcOrd="0" destOrd="0" parTransId="{DE13B62B-0AB0-4C12-8195-4BDFAFAEC63C}" sibTransId="{F2757F38-AA7F-4865-98C3-8569C8C527A3}"/>
    <dgm:cxn modelId="{0E0583EF-AC57-4F11-8CFB-08A51DBC79A8}" srcId="{B6C8F100-2A86-4CEC-9AA8-0F166F4C38E0}" destId="{1541BDEF-81A9-4805-8813-F33E216BC4FF}" srcOrd="2" destOrd="0" parTransId="{2E37B32C-8C9F-466D-B179-146B3807D9F2}" sibTransId="{BCDEE444-3070-4040-BCB2-51469C0A91E0}"/>
    <dgm:cxn modelId="{3A848F1B-493A-499D-BC1B-679FCD337B2F}" type="presParOf" srcId="{7D782973-5291-4B7D-8187-1C8779F10CB1}" destId="{15C9FD77-1CD5-47A4-A7C2-F83856D57734}" srcOrd="0" destOrd="0" presId="urn:microsoft.com/office/officeart/2005/8/layout/vList2"/>
    <dgm:cxn modelId="{A602D103-038D-448F-BF57-4BE3AB3B0CE4}" type="presParOf" srcId="{7D782973-5291-4B7D-8187-1C8779F10CB1}" destId="{1136335A-6FE5-4FF4-9098-C7B27F73D815}" srcOrd="1" destOrd="0" presId="urn:microsoft.com/office/officeart/2005/8/layout/vList2"/>
    <dgm:cxn modelId="{6308AE3D-4F49-4E7A-82B0-446DF286BCD0}" type="presParOf" srcId="{7D782973-5291-4B7D-8187-1C8779F10CB1}" destId="{4F8C3459-C2E1-4429-9A3E-A1068396973B}" srcOrd="2" destOrd="0" presId="urn:microsoft.com/office/officeart/2005/8/layout/vList2"/>
    <dgm:cxn modelId="{02AC08AA-3E8B-4EF6-AA4D-A09737F21CE7}" type="presParOf" srcId="{7D782973-5291-4B7D-8187-1C8779F10CB1}" destId="{BC49A8FD-4974-4783-BC97-5C630BD002FA}" srcOrd="3" destOrd="0" presId="urn:microsoft.com/office/officeart/2005/8/layout/vList2"/>
    <dgm:cxn modelId="{F12CE6CC-D407-4939-9B71-2EC1A1B2D2E1}" type="presParOf" srcId="{7D782973-5291-4B7D-8187-1C8779F10CB1}" destId="{074A9C2D-64AD-4204-85E5-2BFFFF8530E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9FD77-1CD5-47A4-A7C2-F83856D57734}">
      <dsp:nvSpPr>
        <dsp:cNvPr id="0" name=""/>
        <dsp:cNvSpPr/>
      </dsp:nvSpPr>
      <dsp:spPr>
        <a:xfrm>
          <a:off x="0" y="89588"/>
          <a:ext cx="91440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Typologia – wyróżnianie w obrębie danego zbioru przedmiotów jednego lub więcej typów </a:t>
          </a:r>
        </a:p>
      </dsp:txBody>
      <dsp:txXfrm>
        <a:off x="22246" y="111834"/>
        <a:ext cx="9099508" cy="411223"/>
      </dsp:txXfrm>
    </dsp:sp>
    <dsp:sp modelId="{4F8C3459-C2E1-4429-9A3E-A1068396973B}">
      <dsp:nvSpPr>
        <dsp:cNvPr id="0" name=""/>
        <dsp:cNvSpPr/>
      </dsp:nvSpPr>
      <dsp:spPr>
        <a:xfrm>
          <a:off x="0" y="600023"/>
          <a:ext cx="91440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/>
            <a:t>Typologia </a:t>
          </a:r>
          <a:r>
            <a:rPr lang="pl-PL" sz="1900" i="1" kern="1200"/>
            <a:t>ex post</a:t>
          </a:r>
          <a:endParaRPr lang="pl-PL" sz="1900" kern="1200"/>
        </a:p>
      </dsp:txBody>
      <dsp:txXfrm>
        <a:off x="22246" y="622269"/>
        <a:ext cx="9099508" cy="411223"/>
      </dsp:txXfrm>
    </dsp:sp>
    <dsp:sp modelId="{074A9C2D-64AD-4204-85E5-2BFFFF8530EB}">
      <dsp:nvSpPr>
        <dsp:cNvPr id="0" name=""/>
        <dsp:cNvSpPr/>
      </dsp:nvSpPr>
      <dsp:spPr>
        <a:xfrm>
          <a:off x="0" y="1110458"/>
          <a:ext cx="91440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/>
            <a:t>Typologia </a:t>
          </a:r>
          <a:r>
            <a:rPr lang="pl-PL" sz="1900" i="1" kern="1200"/>
            <a:t>ex ante</a:t>
          </a:r>
          <a:endParaRPr lang="pl-PL" sz="1900" kern="1200"/>
        </a:p>
      </dsp:txBody>
      <dsp:txXfrm>
        <a:off x="22246" y="1132704"/>
        <a:ext cx="9099508" cy="411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7C534-3762-4F1D-8471-3CF9AE9019DE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26B49-243C-4F40-91E0-D2B967B2E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974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7f1e03169_2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27f1e03169_2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92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116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980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335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446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569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03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567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682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30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69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BEB86-F8CE-4C66-8C70-E05B5C07CCB6}" type="datetimeFigureOut">
              <a:rPr lang="pl-PL" smtClean="0"/>
              <a:t>17.10.2018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73CB-D0D7-4A41-8A2D-334F899F9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36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0099FF"/>
          </a:solidFill>
        </p:spPr>
        <p:txBody>
          <a:bodyPr anchor="ctr"/>
          <a:lstStyle/>
          <a:p>
            <a:r>
              <a:rPr lang="pl-PL" b="1" dirty="0"/>
              <a:t>TYPOLOGIE PRZEKŁADU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59115578"/>
              </p:ext>
            </p:extLst>
          </p:nvPr>
        </p:nvGraphicFramePr>
        <p:xfrm>
          <a:off x="1524000" y="3602038"/>
          <a:ext cx="9144000" cy="165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36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5BEFAA-4E52-4392-9ECF-8A8A18F8178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9FF"/>
          </a:solidFill>
        </p:spPr>
        <p:txBody>
          <a:bodyPr>
            <a:normAutofit/>
          </a:bodyPr>
          <a:lstStyle/>
          <a:p>
            <a:pPr algn="ctr"/>
            <a:r>
              <a:rPr lang="pl-PL" b="1" dirty="0"/>
              <a:t>Św. Hieronim (340-420) </a:t>
            </a:r>
            <a:br>
              <a:rPr lang="pl-PL" b="1" dirty="0"/>
            </a:br>
            <a:r>
              <a:rPr lang="pl-PL" b="1" dirty="0"/>
              <a:t>„verbum e </a:t>
            </a:r>
            <a:r>
              <a:rPr lang="pl-PL" b="1" dirty="0" err="1"/>
              <a:t>verbo</a:t>
            </a:r>
            <a:r>
              <a:rPr lang="pl-PL" b="1" dirty="0"/>
              <a:t>” </a:t>
            </a:r>
            <a:r>
              <a:rPr lang="pl-PL" b="1" i="1" dirty="0"/>
              <a:t>/</a:t>
            </a:r>
            <a:r>
              <a:rPr lang="pl-PL" b="1" dirty="0"/>
              <a:t> „</a:t>
            </a:r>
            <a:r>
              <a:rPr lang="pl-PL" b="1" dirty="0" err="1"/>
              <a:t>sensum</a:t>
            </a:r>
            <a:r>
              <a:rPr lang="pl-PL" b="1" dirty="0"/>
              <a:t> de sensu”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F8EEF7-CFAF-4F0E-B580-AB6571889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089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pl-PL" dirty="0"/>
              <a:t>„Ja bowiem nie tylko wyznaję, lecz wprost i otwarcie oświadczam, że w tłumaczeniu pism greckich – wyjąwszy Pismo Święte, gdzie i porządek słów jest tajemnicą – wyrażam nie </a:t>
            </a:r>
            <a:r>
              <a:rPr lang="pl-PL" b="1" dirty="0"/>
              <a:t>słowo za słowem</a:t>
            </a:r>
            <a:r>
              <a:rPr lang="pl-PL" dirty="0"/>
              <a:t>, lecz </a:t>
            </a:r>
            <a:r>
              <a:rPr lang="pl-PL" b="1" dirty="0"/>
              <a:t>myśl za myślą</a:t>
            </a:r>
            <a:r>
              <a:rPr lang="pl-PL" dirty="0"/>
              <a:t>”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pl-PL" dirty="0"/>
              <a:t>(</a:t>
            </a:r>
            <a:r>
              <a:rPr lang="pl-PL" i="1" dirty="0"/>
              <a:t>List do </a:t>
            </a:r>
            <a:r>
              <a:rPr lang="pl-PL" i="1" dirty="0" err="1"/>
              <a:t>Pammachiusza</a:t>
            </a:r>
            <a:r>
              <a:rPr lang="pl-PL" dirty="0"/>
              <a:t>, tłum ks. Jan </a:t>
            </a:r>
            <a:r>
              <a:rPr lang="pl-PL" dirty="0" err="1"/>
              <a:t>Czuja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sz="1800" dirty="0" smtClean="0"/>
              <a:t>Św. Hieronim w swojej pracowni – szkic Albrechta D</a:t>
            </a:r>
            <a:r>
              <a:rPr lang="pl-PL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ürera, 1514</a:t>
            </a:r>
            <a:endParaRPr lang="pl-PL" sz="1800" dirty="0"/>
          </a:p>
        </p:txBody>
      </p:sp>
      <p:pic>
        <p:nvPicPr>
          <p:cNvPr id="1026" name="Picture 2" descr="Albrecht DÃ¼rer, &quot;Åw. Hieronim w pracowni&quot;, Å¹rÃ³dÅo: Christie'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521" y="3134736"/>
            <a:ext cx="21621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3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16C39-F9BB-4263-A637-5CE1F1CCFDC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9FF"/>
          </a:solidFill>
        </p:spPr>
        <p:txBody>
          <a:bodyPr/>
          <a:lstStyle/>
          <a:p>
            <a:pPr algn="ctr"/>
            <a:r>
              <a:rPr lang="pl-PL" b="1" dirty="0"/>
              <a:t>Friedrich </a:t>
            </a:r>
            <a:r>
              <a:rPr lang="pl-PL" b="1" dirty="0" err="1"/>
              <a:t>Schleiermacher</a:t>
            </a:r>
            <a:r>
              <a:rPr lang="pl-PL" b="1" dirty="0"/>
              <a:t> (1768-1834)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9D0B42-C47E-4DA4-B838-2F20AD7FE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0" y="1825625"/>
            <a:ext cx="77978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i="1" dirty="0"/>
              <a:t>O różnych metodach tłumaczenia </a:t>
            </a:r>
            <a:r>
              <a:rPr lang="pl-PL" dirty="0"/>
              <a:t>(1813):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parafraza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/>
              <a:t>jeśli w swoim rodzimym języku nie znajdziesz odpowiednika słowa w języku oryginału, postaraj się oddać wartość tego drugiego, dodając zawężające i rozszerzające określenia.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Imitacja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/>
              <a:t>całość, która, choć złożona z części wyraźnie różniących się od części oryginału, jest pod względem swego oddziaływania tak bliska oryginalnej całości, jak tylko pozwala na to nietożsamość materiału.</a:t>
            </a:r>
          </a:p>
        </p:txBody>
      </p:sp>
      <p:pic>
        <p:nvPicPr>
          <p:cNvPr id="2050" name="Picture 2" descr="https://www.wimbp.gorzow.pl/wp-content/uploads/2009/09/SCHLEIERMACHER_Friedrich_Ernst_Daniel-354x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2189018"/>
            <a:ext cx="33718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15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DBF0E868-CF81-4905-B6B2-F2DF7BF52DC0}"/>
              </a:ext>
            </a:extLst>
          </p:cNvPr>
          <p:cNvSpPr/>
          <p:nvPr/>
        </p:nvSpPr>
        <p:spPr>
          <a:xfrm>
            <a:off x="1043609" y="1968560"/>
            <a:ext cx="103234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Jaką drogą pójść może tłumacz, który chce doprowadzić do spotkania tych dwóch odległych od siebie osób: swego autora i swego czytelnika, pomagając przy tym temu drugiemu tak, by nie musząc opuszczać kręgu ojczystej mowy, mógł możliwie poprawnie i w pełni zrozumieć tego pierwszego, a także zasmakować w jego dziele? Moim zdaniem drogi są tu tylko dwie. Albo tłumacz pozostawi, na ile to możliwe, w spokoju autora i poprowadzi ku niemu czytelnika, albo pozostawi, w miarę możliwości, w spokoju czytelnika, by poprowadzić ku niemu autora.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Tłum. Piotr Bukowski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D5869912-DF66-4D4F-B839-1CDE6BF11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3435"/>
          </a:xfrm>
          <a:solidFill>
            <a:srgbClr val="0099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Naturalizacja (domestykacja) </a:t>
            </a:r>
            <a:br>
              <a:rPr lang="pl-PL" b="1" dirty="0"/>
            </a:br>
            <a:r>
              <a:rPr lang="pl-PL" b="1" dirty="0"/>
              <a:t>czy</a:t>
            </a:r>
            <a:r>
              <a:rPr lang="pl-PL" b="1" i="1" dirty="0"/>
              <a:t> </a:t>
            </a:r>
            <a:br>
              <a:rPr lang="pl-PL" b="1" i="1" dirty="0"/>
            </a:br>
            <a:r>
              <a:rPr lang="pl-PL" b="1" dirty="0"/>
              <a:t>alienacja (egzotyzacja)</a:t>
            </a:r>
          </a:p>
        </p:txBody>
      </p:sp>
    </p:spTree>
    <p:extLst>
      <p:ext uri="{BB962C8B-B14F-4D97-AF65-F5344CB8AC3E}">
        <p14:creationId xmlns:p14="http://schemas.microsoft.com/office/powerpoint/2010/main" val="39323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0099FF"/>
          </a:solidFill>
        </p:spPr>
        <p:txBody>
          <a:bodyPr/>
          <a:lstStyle/>
          <a:p>
            <a:pPr algn="ctr"/>
            <a:r>
              <a:rPr lang="pl-PL" b="1" dirty="0"/>
              <a:t>Roman Jakobson (1896-1982)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46419" y="2047297"/>
            <a:ext cx="7206673" cy="3319030"/>
          </a:xfrm>
        </p:spPr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457200" lvl="1" indent="0">
              <a:buNone/>
            </a:pPr>
            <a:r>
              <a:rPr lang="pl-PL" i="1" dirty="0" smtClean="0"/>
              <a:t>O językoznawczych aspektach przekładu</a:t>
            </a:r>
            <a:r>
              <a:rPr lang="pl-PL" dirty="0" smtClean="0"/>
              <a:t>, 1959</a:t>
            </a:r>
            <a:endParaRPr lang="pl-PL" i="1" dirty="0"/>
          </a:p>
          <a:p>
            <a:pPr marL="457200" lvl="1" indent="0">
              <a:buNone/>
            </a:pPr>
            <a:endParaRPr lang="pl-PL" dirty="0"/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Tłumaczenie </a:t>
            </a:r>
            <a:r>
              <a:rPr lang="pl-PL" dirty="0" err="1"/>
              <a:t>wewnątrzjęzykowe</a:t>
            </a:r>
            <a:r>
              <a:rPr lang="pl-PL" dirty="0"/>
              <a:t> (</a:t>
            </a:r>
            <a:r>
              <a:rPr lang="pl-PL" dirty="0" err="1"/>
              <a:t>intralingwistyczne</a:t>
            </a:r>
            <a:r>
              <a:rPr lang="pl-PL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Tłumaczenie międzyjęzykowe (</a:t>
            </a:r>
            <a:r>
              <a:rPr lang="pl-PL" dirty="0" err="1"/>
              <a:t>interlingwistyczne</a:t>
            </a:r>
            <a:r>
              <a:rPr lang="pl-PL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Tłumaczenie </a:t>
            </a:r>
            <a:r>
              <a:rPr lang="pl-PL" dirty="0" err="1"/>
              <a:t>intersemiotyczne</a:t>
            </a:r>
            <a:r>
              <a:rPr lang="pl-PL" dirty="0"/>
              <a:t> </a:t>
            </a:r>
          </a:p>
        </p:txBody>
      </p:sp>
      <p:pic>
        <p:nvPicPr>
          <p:cNvPr id="3074" name="Picture 2" descr="Znalezione obrazy dla zapytania jakob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356" y="2475489"/>
            <a:ext cx="2095500" cy="264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21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43A066-5B18-4DE6-869B-E96DB0E39D5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9FF"/>
          </a:solidFill>
        </p:spPr>
        <p:txBody>
          <a:bodyPr/>
          <a:lstStyle/>
          <a:p>
            <a:pPr algn="ctr"/>
            <a:r>
              <a:rPr lang="pl-PL" b="1" dirty="0" smtClean="0"/>
              <a:t>Katharina </a:t>
            </a:r>
            <a:r>
              <a:rPr lang="pl-PL" b="1" dirty="0"/>
              <a:t>Reiss (1923-2018)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07B8A5-AEDD-4B78-8CF5-B31FFF3EB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2581" y="1973407"/>
            <a:ext cx="86013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i="1" dirty="0"/>
              <a:t>Möglichkeiten und Grenzen der Übersetzungskritik: Kategorien und </a:t>
            </a:r>
            <a:r>
              <a:rPr lang="de-DE" i="1" dirty="0" err="1"/>
              <a:t>Kriteren</a:t>
            </a:r>
            <a:r>
              <a:rPr lang="de-DE" i="1" dirty="0"/>
              <a:t> für eine sachgerechte Beurteilung von Übersetzungen</a:t>
            </a:r>
            <a:r>
              <a:rPr lang="de-DE" dirty="0"/>
              <a:t>. Munich, </a:t>
            </a:r>
            <a:r>
              <a:rPr lang="de-DE" dirty="0" err="1"/>
              <a:t>Hueber</a:t>
            </a:r>
            <a:r>
              <a:rPr lang="de-DE" dirty="0"/>
              <a:t>, 1971</a:t>
            </a:r>
            <a:endParaRPr lang="pl-PL" sz="3600" dirty="0"/>
          </a:p>
          <a:p>
            <a:pPr marL="0" indent="0" algn="ctr">
              <a:buNone/>
            </a:pPr>
            <a:endParaRPr lang="pl-PL" sz="3600" dirty="0"/>
          </a:p>
          <a:p>
            <a:pPr marL="0" indent="0" algn="ctr">
              <a:buNone/>
            </a:pPr>
            <a:r>
              <a:rPr lang="pl-PL" sz="3600" dirty="0"/>
              <a:t>Tłumaczenie zorientowane na: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3600" dirty="0"/>
              <a:t>Treść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3600" dirty="0"/>
              <a:t>Formę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3600" dirty="0"/>
              <a:t>Odbiorcę</a:t>
            </a:r>
          </a:p>
        </p:txBody>
      </p:sp>
      <p:pic>
        <p:nvPicPr>
          <p:cNvPr id="4098" name="Picture 2" descr="https://www.aufrichtigs.com/02-Boskovice-San_Francisco-Berlin_Aufrichtigs/Web-Pictures/Katharina_Reis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29" y="2085109"/>
            <a:ext cx="22383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2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spcFirstLastPara="1" vert="horz" wrap="square" lIns="91433" tIns="45700" rIns="91433" bIns="45700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</a:pPr>
            <a:r>
              <a:rPr lang="pl-PL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Rodzaje tłumaczeń wg </a:t>
            </a:r>
            <a:r>
              <a:rPr lang="pl-PL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Małej encyklopedii przekładoznawstwa</a:t>
            </a:r>
            <a:endParaRPr sz="1467" dirty="0"/>
          </a:p>
        </p:txBody>
      </p:sp>
      <p:sp>
        <p:nvSpPr>
          <p:cNvPr id="155" name="Google Shape;155;p28"/>
          <p:cNvSpPr txBox="1">
            <a:spLocks noGrp="1"/>
          </p:cNvSpPr>
          <p:nvPr>
            <p:ph type="body" idx="1"/>
          </p:nvPr>
        </p:nvSpPr>
        <p:spPr>
          <a:xfrm>
            <a:off x="838200" y="2130433"/>
            <a:ext cx="5289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237061" indent="-228594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100"/>
              <a:buFont typeface="Arial"/>
              <a:buChar char="•"/>
            </a:pPr>
            <a:r>
              <a:rPr lang="pl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Tłumaczenie dosłowne</a:t>
            </a:r>
            <a:endParaRPr sz="1467" dirty="0"/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Font typeface="Arial"/>
              <a:buChar char="•"/>
            </a:pPr>
            <a:r>
              <a:rPr lang="pl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Przekład filologiczny </a:t>
            </a:r>
            <a:endParaRPr lang="pl-PL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7061" indent="-228594">
              <a:lnSpc>
                <a:spcPct val="80000"/>
              </a:lnSpc>
              <a:spcBef>
                <a:spcPts val="1067"/>
              </a:spcBef>
              <a:buClr>
                <a:schemeClr val="dk1"/>
              </a:buClr>
              <a:buSzPts val="2100"/>
              <a:buFont typeface="Arial"/>
              <a:buChar char="•"/>
            </a:pPr>
            <a:r>
              <a:rPr lang="pl-PL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Tłumaczenie niedosłowne, wolne</a:t>
            </a:r>
            <a:endParaRPr lang="pl-PL" sz="1467" dirty="0"/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Font typeface="Arial"/>
              <a:buChar char="•"/>
            </a:pPr>
            <a:r>
              <a:rPr lang="pl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Adaptacja  </a:t>
            </a:r>
            <a:endParaRPr sz="1467" dirty="0"/>
          </a:p>
          <a:p>
            <a:pPr marL="237061" indent="-228594">
              <a:lnSpc>
                <a:spcPct val="80000"/>
              </a:lnSpc>
              <a:spcBef>
                <a:spcPts val="1067"/>
              </a:spcBef>
              <a:buClr>
                <a:schemeClr val="dk1"/>
              </a:buClr>
              <a:buSzPts val="2100"/>
              <a:buFont typeface="Arial"/>
              <a:buChar char="•"/>
            </a:pPr>
            <a:r>
              <a:rPr lang="pl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Tłumaczenie ustne</a:t>
            </a:r>
            <a:endParaRPr sz="1467" dirty="0"/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Font typeface="Arial"/>
              <a:buChar char="•"/>
            </a:pPr>
            <a:r>
              <a:rPr lang="pl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Symultaniczne, kabinowe</a:t>
            </a:r>
            <a:endParaRPr sz="1467" dirty="0"/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Font typeface="Arial"/>
              <a:buChar char="•"/>
            </a:pPr>
            <a:r>
              <a:rPr lang="pl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Konsekutywne </a:t>
            </a:r>
            <a:endParaRPr sz="1467" dirty="0"/>
          </a:p>
          <a:p>
            <a:pPr marL="1151438" lvl="2" indent="-228594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500"/>
              <a:buFont typeface="Arial"/>
              <a:buChar char="•"/>
            </a:pPr>
            <a:r>
              <a:rPr lang="pl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Szeptane </a:t>
            </a:r>
            <a:endParaRPr sz="1467" dirty="0"/>
          </a:p>
          <a:p>
            <a:pPr marL="237061" indent="-228594">
              <a:lnSpc>
                <a:spcPct val="80000"/>
              </a:lnSpc>
              <a:spcBef>
                <a:spcPts val="1067"/>
              </a:spcBef>
              <a:buClr>
                <a:schemeClr val="dk1"/>
              </a:buClr>
              <a:buSzPts val="2100"/>
              <a:buFont typeface="Arial"/>
              <a:buChar char="•"/>
            </a:pPr>
            <a:r>
              <a:rPr lang="pl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Tłumaczenie pisemne</a:t>
            </a:r>
            <a:endParaRPr sz="1467" dirty="0"/>
          </a:p>
          <a:p>
            <a:pPr marL="237061" indent="-50799">
              <a:lnSpc>
                <a:spcPct val="80000"/>
              </a:lnSpc>
              <a:spcBef>
                <a:spcPts val="1067"/>
              </a:spcBef>
              <a:buClr>
                <a:schemeClr val="dk1"/>
              </a:buClr>
              <a:buSzPts val="2100"/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8"/>
          <p:cNvSpPr txBox="1"/>
          <p:nvPr/>
        </p:nvSpPr>
        <p:spPr>
          <a:xfrm>
            <a:off x="6372100" y="2306033"/>
            <a:ext cx="5289600" cy="4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237061" indent="-228594">
              <a:lnSpc>
                <a:spcPct val="80000"/>
              </a:lnSpc>
              <a:spcBef>
                <a:spcPts val="1067"/>
              </a:spcBef>
              <a:buClr>
                <a:schemeClr val="dk1"/>
              </a:buClr>
              <a:buSzPts val="2100"/>
              <a:buChar char="•"/>
            </a:pPr>
            <a:r>
              <a:rPr lang="pl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Przekład literacki (artystyczny)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7061" indent="-228594">
              <a:lnSpc>
                <a:spcPct val="80000"/>
              </a:lnSpc>
              <a:spcBef>
                <a:spcPts val="1067"/>
              </a:spcBef>
              <a:buClr>
                <a:schemeClr val="dk1"/>
              </a:buClr>
              <a:buSzPts val="2100"/>
              <a:buChar char="•"/>
            </a:pPr>
            <a:r>
              <a:rPr lang="pl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Tłumaczenie specjalistyczne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Char char="•"/>
            </a:pPr>
            <a:r>
              <a:rPr lang="p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Techniczne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Char char="•"/>
            </a:pPr>
            <a:r>
              <a:rPr lang="p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Sądowe itp.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7061" indent="-228594">
              <a:lnSpc>
                <a:spcPct val="80000"/>
              </a:lnSpc>
              <a:spcBef>
                <a:spcPts val="1067"/>
              </a:spcBef>
              <a:buClr>
                <a:schemeClr val="dk1"/>
              </a:buClr>
              <a:buSzPts val="2100"/>
              <a:buChar char="•"/>
            </a:pPr>
            <a:r>
              <a:rPr lang="pl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Tłumaczenie maszynowe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Char char="•"/>
            </a:pPr>
            <a:r>
              <a:rPr lang="p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 (computer assisted translation)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7061" indent="-228594">
              <a:lnSpc>
                <a:spcPct val="80000"/>
              </a:lnSpc>
              <a:spcBef>
                <a:spcPts val="1067"/>
              </a:spcBef>
              <a:buClr>
                <a:schemeClr val="dk1"/>
              </a:buClr>
              <a:buSzPts val="2100"/>
              <a:buChar char="•"/>
            </a:pPr>
            <a:r>
              <a:rPr lang="pl-PL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Przekład</a:t>
            </a:r>
            <a:r>
              <a:rPr lang="pl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audiowizualny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Char char="•"/>
            </a:pPr>
            <a:r>
              <a:rPr lang="p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Voice-off (lektor)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Char char="•"/>
            </a:pPr>
            <a:r>
              <a:rPr lang="p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Dubbing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4249" lvl="1" indent="-237061">
              <a:lnSpc>
                <a:spcPct val="80000"/>
              </a:lnSpc>
              <a:spcBef>
                <a:spcPts val="533"/>
              </a:spcBef>
              <a:buClr>
                <a:schemeClr val="dk1"/>
              </a:buClr>
              <a:buSzPts val="1800"/>
              <a:buChar char="•"/>
            </a:pPr>
            <a:r>
              <a:rPr lang="p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Subtitles (napisy)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7061" indent="-50799">
              <a:lnSpc>
                <a:spcPct val="80000"/>
              </a:lnSpc>
              <a:spcBef>
                <a:spcPts val="1067"/>
              </a:spcBef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0099FF"/>
          </a:solidFill>
        </p:spPr>
        <p:txBody>
          <a:bodyPr/>
          <a:lstStyle/>
          <a:p>
            <a:pPr algn="ctr"/>
            <a:r>
              <a:rPr lang="pl-PL" b="1" dirty="0" smtClean="0"/>
              <a:t>Przekład audiowizualny (multimedialny)  napisy (</a:t>
            </a:r>
            <a:r>
              <a:rPr lang="pl-PL" b="1" i="1" dirty="0" err="1" smtClean="0"/>
              <a:t>subtitling</a:t>
            </a:r>
            <a:r>
              <a:rPr lang="pl-PL" b="1" dirty="0" smtClean="0"/>
              <a:t>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/>
              <a:t>Przykładowe problemy</a:t>
            </a:r>
          </a:p>
          <a:p>
            <a:pPr marL="0" indent="0" algn="ctr">
              <a:buNone/>
            </a:pPr>
            <a:endParaRPr lang="pl-PL" dirty="0" smtClean="0"/>
          </a:p>
          <a:p>
            <a:r>
              <a:rPr lang="pl-PL" dirty="0" smtClean="0"/>
              <a:t>Scenariusz i lista dialogowa a tworzenie napisów</a:t>
            </a:r>
          </a:p>
          <a:p>
            <a:r>
              <a:rPr lang="pl-PL" dirty="0" smtClean="0"/>
              <a:t>Obraz filmowy a napisy: problem synchronizacji (np. z ruchem kamery, z gestykulacją postaci)</a:t>
            </a:r>
          </a:p>
          <a:p>
            <a:r>
              <a:rPr lang="pl-PL" i="1" dirty="0" smtClean="0"/>
              <a:t>Speech to </a:t>
            </a:r>
            <a:r>
              <a:rPr lang="pl-PL" i="1" dirty="0" err="1" smtClean="0"/>
              <a:t>writing</a:t>
            </a:r>
            <a:r>
              <a:rPr lang="pl-PL" dirty="0" smtClean="0"/>
              <a:t>, czyli jak oddawać w formie napisów spontaniczną mowę</a:t>
            </a:r>
          </a:p>
          <a:p>
            <a:r>
              <a:rPr lang="pl-PL" dirty="0" smtClean="0"/>
              <a:t>Ograniczenia czasowo-przestrzenne (dwie linijki tekstu, wyśrodkowane, ok. 34-38 znaków)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553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90836" y="1825625"/>
            <a:ext cx="6162964" cy="4351338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Teresa Tomaszkiewicz, </a:t>
            </a:r>
            <a:r>
              <a:rPr lang="pl-PL" i="1" dirty="0" smtClean="0"/>
              <a:t>Przekład audiowizualny</a:t>
            </a:r>
            <a:r>
              <a:rPr lang="pl-PL" dirty="0" smtClean="0"/>
              <a:t>, PWN, Warszawa 2018 (dostępny np. na </a:t>
            </a:r>
            <a:r>
              <a:rPr lang="pl-PL" dirty="0" err="1" smtClean="0"/>
              <a:t>ibuku</a:t>
            </a:r>
            <a:r>
              <a:rPr lang="pl-PL" dirty="0" smtClean="0"/>
              <a:t>)</a:t>
            </a:r>
          </a:p>
          <a:p>
            <a:r>
              <a:rPr lang="pl-PL" dirty="0" smtClean="0"/>
              <a:t>J. D. </a:t>
            </a:r>
            <a:r>
              <a:rPr lang="pl-PL" dirty="0" err="1" smtClean="0"/>
              <a:t>Cintas</a:t>
            </a:r>
            <a:r>
              <a:rPr lang="pl-PL" dirty="0" smtClean="0"/>
              <a:t>, A. </a:t>
            </a:r>
            <a:r>
              <a:rPr lang="pl-PL" dirty="0" err="1" smtClean="0"/>
              <a:t>Remael</a:t>
            </a:r>
            <a:r>
              <a:rPr lang="pl-PL" dirty="0" smtClean="0"/>
              <a:t>, </a:t>
            </a:r>
            <a:r>
              <a:rPr lang="pl-PL" i="1" dirty="0" err="1" smtClean="0"/>
              <a:t>Audiovisual</a:t>
            </a:r>
            <a:r>
              <a:rPr lang="pl-PL" i="1" dirty="0" smtClean="0"/>
              <a:t> </a:t>
            </a:r>
            <a:r>
              <a:rPr lang="pl-PL" i="1" dirty="0" err="1" smtClean="0"/>
              <a:t>Translation</a:t>
            </a:r>
            <a:r>
              <a:rPr lang="pl-PL" i="1" dirty="0" smtClean="0"/>
              <a:t>: </a:t>
            </a:r>
            <a:r>
              <a:rPr lang="pl-PL" i="1" dirty="0" err="1"/>
              <a:t>S</a:t>
            </a:r>
            <a:r>
              <a:rPr lang="pl-PL" i="1" dirty="0" err="1" smtClean="0"/>
              <a:t>ubtitling</a:t>
            </a:r>
            <a:r>
              <a:rPr lang="pl-PL" dirty="0" smtClean="0"/>
              <a:t>, </a:t>
            </a:r>
            <a:r>
              <a:rPr lang="pl-PL" dirty="0" err="1" smtClean="0"/>
              <a:t>Routlege</a:t>
            </a:r>
            <a:r>
              <a:rPr lang="pl-PL" dirty="0" smtClean="0"/>
              <a:t>, New </a:t>
            </a:r>
            <a:r>
              <a:rPr lang="pl-PL" dirty="0" err="1" smtClean="0"/>
              <a:t>York&amp;London</a:t>
            </a:r>
            <a:r>
              <a:rPr lang="pl-PL" dirty="0" smtClean="0"/>
              <a:t> 2007 (dostępny w biblioteczce na stronie przedmiotu Teoria przekładu)</a:t>
            </a:r>
          </a:p>
          <a:p>
            <a:endParaRPr lang="pl-PL" dirty="0"/>
          </a:p>
        </p:txBody>
      </p:sp>
      <p:sp>
        <p:nvSpPr>
          <p:cNvPr id="4" name="AutoShape 2" descr="PrzekÅad audiowizualn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5124" name="Picture 4" descr="PrzekÅad audiowizualny - Teresa Tomaszkiewi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3" y="3947531"/>
            <a:ext cx="1774508" cy="261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product-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0338"/>
            <a:ext cx="2260568" cy="327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Przekład audiowizualny - bibliografia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5157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493</Words>
  <Application>Microsoft Office PowerPoint</Application>
  <PresentationFormat>Panoramiczny</PresentationFormat>
  <Paragraphs>68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TYPOLOGIE PRZEKŁADU</vt:lpstr>
      <vt:lpstr>Św. Hieronim (340-420)  „verbum e verbo” / „sensum de sensu”</vt:lpstr>
      <vt:lpstr>Friedrich Schleiermacher (1768-1834)</vt:lpstr>
      <vt:lpstr>Naturalizacja (domestykacja)  czy  alienacja (egzotyzacja)</vt:lpstr>
      <vt:lpstr>Roman Jakobson (1896-1982)</vt:lpstr>
      <vt:lpstr>Katharina Reiss (1923-2018)</vt:lpstr>
      <vt:lpstr>Rodzaje tłumaczeń wg Małej encyklopedii przekładoznawstwa</vt:lpstr>
      <vt:lpstr>Przekład audiowizualny (multimedialny)  napisy (subtitling)</vt:lpstr>
      <vt:lpstr>Przekład audiowizualny - bibliografia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TYPOLOGIE PRZEKŁADU</dc:title>
  <dc:creator>Ewa</dc:creator>
  <cp:lastModifiedBy>Ewa</cp:lastModifiedBy>
  <cp:revision>23</cp:revision>
  <dcterms:created xsi:type="dcterms:W3CDTF">2018-10-16T16:57:14Z</dcterms:created>
  <dcterms:modified xsi:type="dcterms:W3CDTF">2018-10-17T07:02:16Z</dcterms:modified>
</cp:coreProperties>
</file>