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2" r:id="rId3"/>
    <p:sldId id="267" r:id="rId4"/>
    <p:sldId id="260" r:id="rId5"/>
    <p:sldId id="259" r:id="rId6"/>
    <p:sldId id="266" r:id="rId7"/>
    <p:sldId id="263" r:id="rId8"/>
    <p:sldId id="264" r:id="rId9"/>
    <p:sldId id="265" r:id="rId10"/>
    <p:sldId id="268" r:id="rId11"/>
    <p:sldId id="269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DFC020-AC4E-442E-A460-DAFA57D455BB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DA5890A-277C-45CA-A7C1-35B1F7827CBB}">
      <dgm:prSet phldrT="[Tekst]"/>
      <dgm:spPr/>
      <dgm:t>
        <a:bodyPr/>
        <a:lstStyle/>
        <a:p>
          <a:r>
            <a:rPr lang="pl-PL" dirty="0" smtClean="0"/>
            <a:t>teoria</a:t>
          </a:r>
          <a:endParaRPr lang="pl-PL" dirty="0"/>
        </a:p>
      </dgm:t>
    </dgm:pt>
    <dgm:pt modelId="{F381DEF3-F78D-41EC-B0D9-E89960F9375A}" type="parTrans" cxnId="{33D984CF-9D51-4ECC-9E23-57AE350F0F83}">
      <dgm:prSet/>
      <dgm:spPr/>
      <dgm:t>
        <a:bodyPr/>
        <a:lstStyle/>
        <a:p>
          <a:endParaRPr lang="pl-PL"/>
        </a:p>
      </dgm:t>
    </dgm:pt>
    <dgm:pt modelId="{032B7058-5152-4B0C-84E4-F5EE7732891F}" type="sibTrans" cxnId="{33D984CF-9D51-4ECC-9E23-57AE350F0F83}">
      <dgm:prSet/>
      <dgm:spPr/>
      <dgm:t>
        <a:bodyPr/>
        <a:lstStyle/>
        <a:p>
          <a:endParaRPr lang="pl-PL"/>
        </a:p>
      </dgm:t>
    </dgm:pt>
    <dgm:pt modelId="{EFEDAC29-88D1-4386-A59C-B55F9FD59E29}">
      <dgm:prSet phldrT="[Tekst]"/>
      <dgm:spPr>
        <a:solidFill>
          <a:srgbClr val="FF6699">
            <a:alpha val="50000"/>
          </a:srgbClr>
        </a:solidFill>
      </dgm:spPr>
      <dgm:t>
        <a:bodyPr/>
        <a:lstStyle/>
        <a:p>
          <a:r>
            <a:rPr lang="pl-PL" dirty="0" smtClean="0"/>
            <a:t>wiedza</a:t>
          </a:r>
          <a:endParaRPr lang="pl-PL" dirty="0"/>
        </a:p>
      </dgm:t>
    </dgm:pt>
    <dgm:pt modelId="{AD52AF25-E0FF-4422-82EC-D9A7A40F46F6}" type="parTrans" cxnId="{4325DD20-F9EA-4FEF-A258-B6275B8536FF}">
      <dgm:prSet/>
      <dgm:spPr/>
      <dgm:t>
        <a:bodyPr/>
        <a:lstStyle/>
        <a:p>
          <a:endParaRPr lang="pl-PL"/>
        </a:p>
      </dgm:t>
    </dgm:pt>
    <dgm:pt modelId="{EEDD2618-0481-45AD-991F-9985CD72703A}" type="sibTrans" cxnId="{4325DD20-F9EA-4FEF-A258-B6275B8536FF}">
      <dgm:prSet/>
      <dgm:spPr/>
      <dgm:t>
        <a:bodyPr/>
        <a:lstStyle/>
        <a:p>
          <a:endParaRPr lang="pl-PL"/>
        </a:p>
      </dgm:t>
    </dgm:pt>
    <dgm:pt modelId="{400DB7AB-AFAE-4E0E-A480-E0C1F5531C88}">
      <dgm:prSet phldrT="[Tekst]"/>
      <dgm:spPr>
        <a:solidFill>
          <a:srgbClr val="FF6699">
            <a:alpha val="50000"/>
          </a:srgbClr>
        </a:solidFill>
      </dgm:spPr>
      <dgm:t>
        <a:bodyPr/>
        <a:lstStyle/>
        <a:p>
          <a:r>
            <a:rPr lang="pl-PL" dirty="0" smtClean="0"/>
            <a:t>nauka</a:t>
          </a:r>
          <a:endParaRPr lang="pl-PL" dirty="0"/>
        </a:p>
      </dgm:t>
    </dgm:pt>
    <dgm:pt modelId="{A8A26214-A5C9-4AD9-8436-0472FF2737FA}" type="parTrans" cxnId="{DA5BBA6E-541D-41A6-955D-B70D2ADA95D8}">
      <dgm:prSet/>
      <dgm:spPr/>
      <dgm:t>
        <a:bodyPr/>
        <a:lstStyle/>
        <a:p>
          <a:endParaRPr lang="pl-PL"/>
        </a:p>
      </dgm:t>
    </dgm:pt>
    <dgm:pt modelId="{BAC11864-04E8-45F1-8ED7-50E197E38976}" type="sibTrans" cxnId="{DA5BBA6E-541D-41A6-955D-B70D2ADA95D8}">
      <dgm:prSet/>
      <dgm:spPr/>
      <dgm:t>
        <a:bodyPr/>
        <a:lstStyle/>
        <a:p>
          <a:endParaRPr lang="pl-PL"/>
        </a:p>
      </dgm:t>
    </dgm:pt>
    <dgm:pt modelId="{4487BF93-2658-4BCA-A41F-7CB9E8A5A6F4}">
      <dgm:prSet phldrT="[Tekst]"/>
      <dgm:spPr>
        <a:solidFill>
          <a:srgbClr val="FF6699">
            <a:alpha val="50000"/>
          </a:srgbClr>
        </a:solidFill>
      </dgm:spPr>
      <dgm:t>
        <a:bodyPr/>
        <a:lstStyle/>
        <a:p>
          <a:r>
            <a:rPr lang="pl-PL" dirty="0" smtClean="0"/>
            <a:t>paradygmat naukowy</a:t>
          </a:r>
        </a:p>
        <a:p>
          <a:r>
            <a:rPr lang="pl-PL" dirty="0" smtClean="0"/>
            <a:t>(Kuhn)</a:t>
          </a:r>
          <a:endParaRPr lang="pl-PL" dirty="0"/>
        </a:p>
      </dgm:t>
    </dgm:pt>
    <dgm:pt modelId="{6627800D-15B5-4987-AE21-2F2911A78860}" type="parTrans" cxnId="{3B85EFEA-DC15-4BE9-93FE-DF57971D5661}">
      <dgm:prSet/>
      <dgm:spPr/>
      <dgm:t>
        <a:bodyPr/>
        <a:lstStyle/>
        <a:p>
          <a:endParaRPr lang="pl-PL"/>
        </a:p>
      </dgm:t>
    </dgm:pt>
    <dgm:pt modelId="{288CBE50-AA66-4E95-BCA7-28C0AE5D5968}" type="sibTrans" cxnId="{3B85EFEA-DC15-4BE9-93FE-DF57971D5661}">
      <dgm:prSet/>
      <dgm:spPr/>
      <dgm:t>
        <a:bodyPr/>
        <a:lstStyle/>
        <a:p>
          <a:endParaRPr lang="pl-PL"/>
        </a:p>
      </dgm:t>
    </dgm:pt>
    <dgm:pt modelId="{459275E5-33C6-470D-87AF-920FD38EFAA8}">
      <dgm:prSet phldrT="[Tekst]"/>
      <dgm:spPr>
        <a:solidFill>
          <a:srgbClr val="FF6699">
            <a:alpha val="50000"/>
          </a:srgbClr>
        </a:solidFill>
      </dgm:spPr>
      <dgm:t>
        <a:bodyPr/>
        <a:lstStyle/>
        <a:p>
          <a:r>
            <a:rPr lang="pl-PL" dirty="0" smtClean="0"/>
            <a:t>dyskurs</a:t>
          </a:r>
        </a:p>
        <a:p>
          <a:r>
            <a:rPr lang="pl-PL" dirty="0" smtClean="0"/>
            <a:t>(Foucault)</a:t>
          </a:r>
          <a:endParaRPr lang="pl-PL" dirty="0"/>
        </a:p>
      </dgm:t>
    </dgm:pt>
    <dgm:pt modelId="{68229907-2387-465E-9D2F-3B39D2F56AEB}" type="parTrans" cxnId="{AA869E14-7A4E-4203-9DA3-2A8212686039}">
      <dgm:prSet/>
      <dgm:spPr/>
      <dgm:t>
        <a:bodyPr/>
        <a:lstStyle/>
        <a:p>
          <a:endParaRPr lang="pl-PL"/>
        </a:p>
      </dgm:t>
    </dgm:pt>
    <dgm:pt modelId="{869A437C-BBBF-481E-BF81-DC7727ABF272}" type="sibTrans" cxnId="{AA869E14-7A4E-4203-9DA3-2A8212686039}">
      <dgm:prSet/>
      <dgm:spPr/>
      <dgm:t>
        <a:bodyPr/>
        <a:lstStyle/>
        <a:p>
          <a:endParaRPr lang="pl-PL"/>
        </a:p>
      </dgm:t>
    </dgm:pt>
    <dgm:pt modelId="{1C8C7DE7-048C-4AC0-92DC-CB2294CF1F4C}" type="pres">
      <dgm:prSet presAssocID="{98DFC020-AC4E-442E-A460-DAFA57D455B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E75F549-F147-4E8E-8C9D-F37BAAE6EE13}" type="pres">
      <dgm:prSet presAssocID="{98DFC020-AC4E-442E-A460-DAFA57D455BB}" presName="radial" presStyleCnt="0">
        <dgm:presLayoutVars>
          <dgm:animLvl val="ctr"/>
        </dgm:presLayoutVars>
      </dgm:prSet>
      <dgm:spPr/>
    </dgm:pt>
    <dgm:pt modelId="{DD8A95E1-935A-4FC2-83D4-34C502BBAF91}" type="pres">
      <dgm:prSet presAssocID="{BDA5890A-277C-45CA-A7C1-35B1F7827CBB}" presName="centerShape" presStyleLbl="vennNode1" presStyleIdx="0" presStyleCnt="5"/>
      <dgm:spPr/>
      <dgm:t>
        <a:bodyPr/>
        <a:lstStyle/>
        <a:p>
          <a:endParaRPr lang="pl-PL"/>
        </a:p>
      </dgm:t>
    </dgm:pt>
    <dgm:pt modelId="{D7F3DA04-77A2-4718-B59B-9DFB4AFE0168}" type="pres">
      <dgm:prSet presAssocID="{EFEDAC29-88D1-4386-A59C-B55F9FD59E29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1CB87FE-6E7F-4731-81EC-A2D2943A3708}" type="pres">
      <dgm:prSet presAssocID="{400DB7AB-AFAE-4E0E-A480-E0C1F5531C88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28DBDD-A882-453E-ACF6-DC4EAF625C87}" type="pres">
      <dgm:prSet presAssocID="{4487BF93-2658-4BCA-A41F-7CB9E8A5A6F4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374DCA2-00E2-4DCC-834D-7C7F4694A72A}" type="pres">
      <dgm:prSet presAssocID="{459275E5-33C6-470D-87AF-920FD38EFAA8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325DD20-F9EA-4FEF-A258-B6275B8536FF}" srcId="{BDA5890A-277C-45CA-A7C1-35B1F7827CBB}" destId="{EFEDAC29-88D1-4386-A59C-B55F9FD59E29}" srcOrd="0" destOrd="0" parTransId="{AD52AF25-E0FF-4422-82EC-D9A7A40F46F6}" sibTransId="{EEDD2618-0481-45AD-991F-9985CD72703A}"/>
    <dgm:cxn modelId="{3B85EFEA-DC15-4BE9-93FE-DF57971D5661}" srcId="{BDA5890A-277C-45CA-A7C1-35B1F7827CBB}" destId="{4487BF93-2658-4BCA-A41F-7CB9E8A5A6F4}" srcOrd="2" destOrd="0" parTransId="{6627800D-15B5-4987-AE21-2F2911A78860}" sibTransId="{288CBE50-AA66-4E95-BCA7-28C0AE5D5968}"/>
    <dgm:cxn modelId="{AA869E14-7A4E-4203-9DA3-2A8212686039}" srcId="{BDA5890A-277C-45CA-A7C1-35B1F7827CBB}" destId="{459275E5-33C6-470D-87AF-920FD38EFAA8}" srcOrd="3" destOrd="0" parTransId="{68229907-2387-465E-9D2F-3B39D2F56AEB}" sibTransId="{869A437C-BBBF-481E-BF81-DC7727ABF272}"/>
    <dgm:cxn modelId="{C9C69B50-CE03-492B-8588-2289B17F8346}" type="presOf" srcId="{459275E5-33C6-470D-87AF-920FD38EFAA8}" destId="{9374DCA2-00E2-4DCC-834D-7C7F4694A72A}" srcOrd="0" destOrd="0" presId="urn:microsoft.com/office/officeart/2005/8/layout/radial3"/>
    <dgm:cxn modelId="{0FF53F4E-A25C-42A5-8EF1-2983F9B0142B}" type="presOf" srcId="{98DFC020-AC4E-442E-A460-DAFA57D455BB}" destId="{1C8C7DE7-048C-4AC0-92DC-CB2294CF1F4C}" srcOrd="0" destOrd="0" presId="urn:microsoft.com/office/officeart/2005/8/layout/radial3"/>
    <dgm:cxn modelId="{F34089D3-A1E3-4FE2-A69D-FC18C67CDAD1}" type="presOf" srcId="{BDA5890A-277C-45CA-A7C1-35B1F7827CBB}" destId="{DD8A95E1-935A-4FC2-83D4-34C502BBAF91}" srcOrd="0" destOrd="0" presId="urn:microsoft.com/office/officeart/2005/8/layout/radial3"/>
    <dgm:cxn modelId="{DA5BBA6E-541D-41A6-955D-B70D2ADA95D8}" srcId="{BDA5890A-277C-45CA-A7C1-35B1F7827CBB}" destId="{400DB7AB-AFAE-4E0E-A480-E0C1F5531C88}" srcOrd="1" destOrd="0" parTransId="{A8A26214-A5C9-4AD9-8436-0472FF2737FA}" sibTransId="{BAC11864-04E8-45F1-8ED7-50E197E38976}"/>
    <dgm:cxn modelId="{4BC66EB0-E619-46E0-B33A-EEE6933020E4}" type="presOf" srcId="{400DB7AB-AFAE-4E0E-A480-E0C1F5531C88}" destId="{D1CB87FE-6E7F-4731-81EC-A2D2943A3708}" srcOrd="0" destOrd="0" presId="urn:microsoft.com/office/officeart/2005/8/layout/radial3"/>
    <dgm:cxn modelId="{33D984CF-9D51-4ECC-9E23-57AE350F0F83}" srcId="{98DFC020-AC4E-442E-A460-DAFA57D455BB}" destId="{BDA5890A-277C-45CA-A7C1-35B1F7827CBB}" srcOrd="0" destOrd="0" parTransId="{F381DEF3-F78D-41EC-B0D9-E89960F9375A}" sibTransId="{032B7058-5152-4B0C-84E4-F5EE7732891F}"/>
    <dgm:cxn modelId="{B1DC844D-25F0-4012-8AD9-284FD12140EB}" type="presOf" srcId="{4487BF93-2658-4BCA-A41F-7CB9E8A5A6F4}" destId="{F328DBDD-A882-453E-ACF6-DC4EAF625C87}" srcOrd="0" destOrd="0" presId="urn:microsoft.com/office/officeart/2005/8/layout/radial3"/>
    <dgm:cxn modelId="{E0205167-9AB1-489A-A89B-3BA4EE3272D7}" type="presOf" srcId="{EFEDAC29-88D1-4386-A59C-B55F9FD59E29}" destId="{D7F3DA04-77A2-4718-B59B-9DFB4AFE0168}" srcOrd="0" destOrd="0" presId="urn:microsoft.com/office/officeart/2005/8/layout/radial3"/>
    <dgm:cxn modelId="{D0390D89-E594-4900-A6B7-8BB79FC9365F}" type="presParOf" srcId="{1C8C7DE7-048C-4AC0-92DC-CB2294CF1F4C}" destId="{DE75F549-F147-4E8E-8C9D-F37BAAE6EE13}" srcOrd="0" destOrd="0" presId="urn:microsoft.com/office/officeart/2005/8/layout/radial3"/>
    <dgm:cxn modelId="{D5F46EB7-4F4C-452A-8EA3-3B40CCB43B59}" type="presParOf" srcId="{DE75F549-F147-4E8E-8C9D-F37BAAE6EE13}" destId="{DD8A95E1-935A-4FC2-83D4-34C502BBAF91}" srcOrd="0" destOrd="0" presId="urn:microsoft.com/office/officeart/2005/8/layout/radial3"/>
    <dgm:cxn modelId="{BF28DB64-042C-4526-81C6-5E05BBDA454E}" type="presParOf" srcId="{DE75F549-F147-4E8E-8C9D-F37BAAE6EE13}" destId="{D7F3DA04-77A2-4718-B59B-9DFB4AFE0168}" srcOrd="1" destOrd="0" presId="urn:microsoft.com/office/officeart/2005/8/layout/radial3"/>
    <dgm:cxn modelId="{B377EB47-4815-4A10-AE99-AA1DA3CC3C81}" type="presParOf" srcId="{DE75F549-F147-4E8E-8C9D-F37BAAE6EE13}" destId="{D1CB87FE-6E7F-4731-81EC-A2D2943A3708}" srcOrd="2" destOrd="0" presId="urn:microsoft.com/office/officeart/2005/8/layout/radial3"/>
    <dgm:cxn modelId="{A33EA96E-AFF3-4697-A551-D96FF7F9D46E}" type="presParOf" srcId="{DE75F549-F147-4E8E-8C9D-F37BAAE6EE13}" destId="{F328DBDD-A882-453E-ACF6-DC4EAF625C87}" srcOrd="3" destOrd="0" presId="urn:microsoft.com/office/officeart/2005/8/layout/radial3"/>
    <dgm:cxn modelId="{3410E638-6906-4B04-BE8D-3FD2F07D4F36}" type="presParOf" srcId="{DE75F549-F147-4E8E-8C9D-F37BAAE6EE13}" destId="{9374DCA2-00E2-4DCC-834D-7C7F4694A72A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E10C11-75C1-4A4D-B75E-D7255E65FCD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5E8186B-1704-40CB-A3A2-009769E0E885}">
      <dgm:prSet phldrT="[Tekst]"/>
      <dgm:spPr/>
      <dgm:t>
        <a:bodyPr/>
        <a:lstStyle/>
        <a:p>
          <a:r>
            <a:rPr lang="pl-PL" dirty="0" smtClean="0"/>
            <a:t>Zestaw instrukcji dla tłumaczy?</a:t>
          </a:r>
          <a:endParaRPr lang="pl-PL" dirty="0"/>
        </a:p>
      </dgm:t>
    </dgm:pt>
    <dgm:pt modelId="{3297A3DA-4DE8-4CF1-B2F0-FB84775A5C70}" type="parTrans" cxnId="{C4B95300-080E-4882-8BA4-AF2C6CE1827E}">
      <dgm:prSet/>
      <dgm:spPr/>
      <dgm:t>
        <a:bodyPr/>
        <a:lstStyle/>
        <a:p>
          <a:endParaRPr lang="pl-PL"/>
        </a:p>
      </dgm:t>
    </dgm:pt>
    <dgm:pt modelId="{771164A2-8FEF-45EE-BD1F-B340E26DB785}" type="sibTrans" cxnId="{C4B95300-080E-4882-8BA4-AF2C6CE1827E}">
      <dgm:prSet/>
      <dgm:spPr/>
      <dgm:t>
        <a:bodyPr/>
        <a:lstStyle/>
        <a:p>
          <a:endParaRPr lang="pl-PL"/>
        </a:p>
      </dgm:t>
    </dgm:pt>
    <dgm:pt modelId="{19F5CBAC-6729-498A-8159-FCC116382214}">
      <dgm:prSet phldrT="[Tekst]"/>
      <dgm:spPr/>
      <dgm:t>
        <a:bodyPr/>
        <a:lstStyle/>
        <a:p>
          <a:r>
            <a:rPr lang="pl-PL" dirty="0" smtClean="0"/>
            <a:t>Gałąź badań literackich i językoznawczych?</a:t>
          </a:r>
          <a:endParaRPr lang="pl-PL" dirty="0"/>
        </a:p>
      </dgm:t>
    </dgm:pt>
    <dgm:pt modelId="{EBEB91F7-6630-4556-8BD4-AA8A305A80F3}" type="parTrans" cxnId="{9D076413-B786-49C4-8891-AF085E2DEA68}">
      <dgm:prSet/>
      <dgm:spPr/>
      <dgm:t>
        <a:bodyPr/>
        <a:lstStyle/>
        <a:p>
          <a:endParaRPr lang="pl-PL"/>
        </a:p>
      </dgm:t>
    </dgm:pt>
    <dgm:pt modelId="{F81E88FB-0D98-4BF1-9EF3-8C2F427BBF09}" type="sibTrans" cxnId="{9D076413-B786-49C4-8891-AF085E2DEA68}">
      <dgm:prSet/>
      <dgm:spPr/>
      <dgm:t>
        <a:bodyPr/>
        <a:lstStyle/>
        <a:p>
          <a:endParaRPr lang="pl-PL"/>
        </a:p>
      </dgm:t>
    </dgm:pt>
    <dgm:pt modelId="{0ECFDF93-5623-47B1-A1E6-0F85F9AC9A70}">
      <dgm:prSet phldrT="[Tekst]"/>
      <dgm:spPr/>
      <dgm:t>
        <a:bodyPr/>
        <a:lstStyle/>
        <a:p>
          <a:r>
            <a:rPr lang="pl-PL" dirty="0" smtClean="0"/>
            <a:t>Część autonomicznych studiów nad przekładem?</a:t>
          </a:r>
          <a:endParaRPr lang="pl-PL" dirty="0"/>
        </a:p>
      </dgm:t>
    </dgm:pt>
    <dgm:pt modelId="{F7C5C639-5F08-4F6A-83FA-74E19357DC1F}" type="parTrans" cxnId="{9E14E63B-9B1F-4E34-971B-547D35161851}">
      <dgm:prSet/>
      <dgm:spPr/>
      <dgm:t>
        <a:bodyPr/>
        <a:lstStyle/>
        <a:p>
          <a:endParaRPr lang="pl-PL"/>
        </a:p>
      </dgm:t>
    </dgm:pt>
    <dgm:pt modelId="{B9C249B7-3825-446A-9ABC-6FB502CA8EFE}" type="sibTrans" cxnId="{9E14E63B-9B1F-4E34-971B-547D35161851}">
      <dgm:prSet/>
      <dgm:spPr/>
      <dgm:t>
        <a:bodyPr/>
        <a:lstStyle/>
        <a:p>
          <a:endParaRPr lang="pl-PL"/>
        </a:p>
      </dgm:t>
    </dgm:pt>
    <dgm:pt modelId="{D446E16B-00CE-4523-8859-14A0CED93DED}" type="pres">
      <dgm:prSet presAssocID="{39E10C11-75C1-4A4D-B75E-D7255E65FCD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57E9497-7941-4C90-8331-F7D36A044A45}" type="pres">
      <dgm:prSet presAssocID="{85E8186B-1704-40CB-A3A2-009769E0E885}" presName="parentLin" presStyleCnt="0"/>
      <dgm:spPr/>
    </dgm:pt>
    <dgm:pt modelId="{7F5E40B1-3343-4FF6-B10E-B82F749B48C3}" type="pres">
      <dgm:prSet presAssocID="{85E8186B-1704-40CB-A3A2-009769E0E885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BDA6CAF2-281C-4FF5-9E25-613FE241CEEE}" type="pres">
      <dgm:prSet presAssocID="{85E8186B-1704-40CB-A3A2-009769E0E88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15CA811-7FF3-45A0-AD8D-C05C60B503BA}" type="pres">
      <dgm:prSet presAssocID="{85E8186B-1704-40CB-A3A2-009769E0E885}" presName="negativeSpace" presStyleCnt="0"/>
      <dgm:spPr/>
    </dgm:pt>
    <dgm:pt modelId="{B8AF2B6F-EE1A-4248-A889-EE46C2B4FE76}" type="pres">
      <dgm:prSet presAssocID="{85E8186B-1704-40CB-A3A2-009769E0E885}" presName="childText" presStyleLbl="conFgAcc1" presStyleIdx="0" presStyleCnt="3">
        <dgm:presLayoutVars>
          <dgm:bulletEnabled val="1"/>
        </dgm:presLayoutVars>
      </dgm:prSet>
      <dgm:spPr/>
    </dgm:pt>
    <dgm:pt modelId="{3DD6924A-E37D-44CD-A93B-1620F8FE3427}" type="pres">
      <dgm:prSet presAssocID="{771164A2-8FEF-45EE-BD1F-B340E26DB785}" presName="spaceBetweenRectangles" presStyleCnt="0"/>
      <dgm:spPr/>
    </dgm:pt>
    <dgm:pt modelId="{EA91C726-0A83-4BDB-A587-895EB891A83F}" type="pres">
      <dgm:prSet presAssocID="{19F5CBAC-6729-498A-8159-FCC116382214}" presName="parentLin" presStyleCnt="0"/>
      <dgm:spPr/>
    </dgm:pt>
    <dgm:pt modelId="{2BA27BD0-E2EC-4CC6-93A2-027B637A3BD3}" type="pres">
      <dgm:prSet presAssocID="{19F5CBAC-6729-498A-8159-FCC116382214}" presName="parentLeftMargin" presStyleLbl="node1" presStyleIdx="0" presStyleCnt="3"/>
      <dgm:spPr/>
      <dgm:t>
        <a:bodyPr/>
        <a:lstStyle/>
        <a:p>
          <a:endParaRPr lang="pl-PL"/>
        </a:p>
      </dgm:t>
    </dgm:pt>
    <dgm:pt modelId="{79611E43-ABE5-44A3-B2E6-D2861DB3DF13}" type="pres">
      <dgm:prSet presAssocID="{19F5CBAC-6729-498A-8159-FCC11638221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A2A3833-BDC6-42CE-A493-22D747F04E04}" type="pres">
      <dgm:prSet presAssocID="{19F5CBAC-6729-498A-8159-FCC116382214}" presName="negativeSpace" presStyleCnt="0"/>
      <dgm:spPr/>
    </dgm:pt>
    <dgm:pt modelId="{349570E5-CA74-4393-B32B-A971A79D0A0F}" type="pres">
      <dgm:prSet presAssocID="{19F5CBAC-6729-498A-8159-FCC116382214}" presName="childText" presStyleLbl="conFgAcc1" presStyleIdx="1" presStyleCnt="3">
        <dgm:presLayoutVars>
          <dgm:bulletEnabled val="1"/>
        </dgm:presLayoutVars>
      </dgm:prSet>
      <dgm:spPr/>
    </dgm:pt>
    <dgm:pt modelId="{FA2DB356-AC42-4319-A67E-C4259D5FC2FE}" type="pres">
      <dgm:prSet presAssocID="{F81E88FB-0D98-4BF1-9EF3-8C2F427BBF09}" presName="spaceBetweenRectangles" presStyleCnt="0"/>
      <dgm:spPr/>
    </dgm:pt>
    <dgm:pt modelId="{4B30F023-DB26-421A-9C4E-B6FCD118D2D2}" type="pres">
      <dgm:prSet presAssocID="{0ECFDF93-5623-47B1-A1E6-0F85F9AC9A70}" presName="parentLin" presStyleCnt="0"/>
      <dgm:spPr/>
    </dgm:pt>
    <dgm:pt modelId="{34E4C9E6-2D81-4A61-96AE-3C990B8DD217}" type="pres">
      <dgm:prSet presAssocID="{0ECFDF93-5623-47B1-A1E6-0F85F9AC9A70}" presName="parentLeftMargin" presStyleLbl="node1" presStyleIdx="1" presStyleCnt="3"/>
      <dgm:spPr/>
      <dgm:t>
        <a:bodyPr/>
        <a:lstStyle/>
        <a:p>
          <a:endParaRPr lang="pl-PL"/>
        </a:p>
      </dgm:t>
    </dgm:pt>
    <dgm:pt modelId="{31E52100-DF00-4615-BEDE-8205F565CBD3}" type="pres">
      <dgm:prSet presAssocID="{0ECFDF93-5623-47B1-A1E6-0F85F9AC9A7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4232D14-9164-4BDB-B0A4-52D8038DCA6D}" type="pres">
      <dgm:prSet presAssocID="{0ECFDF93-5623-47B1-A1E6-0F85F9AC9A70}" presName="negativeSpace" presStyleCnt="0"/>
      <dgm:spPr/>
    </dgm:pt>
    <dgm:pt modelId="{C2C4C520-E05D-4A99-8301-FE8E97A0E49F}" type="pres">
      <dgm:prSet presAssocID="{0ECFDF93-5623-47B1-A1E6-0F85F9AC9A7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A282B5A-4DFA-4ECC-B778-ECC3F76DF61C}" type="presOf" srcId="{19F5CBAC-6729-498A-8159-FCC116382214}" destId="{2BA27BD0-E2EC-4CC6-93A2-027B637A3BD3}" srcOrd="0" destOrd="0" presId="urn:microsoft.com/office/officeart/2005/8/layout/list1"/>
    <dgm:cxn modelId="{646A3D70-DF96-4B85-B8ED-5A4BB7D3A37E}" type="presOf" srcId="{19F5CBAC-6729-498A-8159-FCC116382214}" destId="{79611E43-ABE5-44A3-B2E6-D2861DB3DF13}" srcOrd="1" destOrd="0" presId="urn:microsoft.com/office/officeart/2005/8/layout/list1"/>
    <dgm:cxn modelId="{9E14E63B-9B1F-4E34-971B-547D35161851}" srcId="{39E10C11-75C1-4A4D-B75E-D7255E65FCDF}" destId="{0ECFDF93-5623-47B1-A1E6-0F85F9AC9A70}" srcOrd="2" destOrd="0" parTransId="{F7C5C639-5F08-4F6A-83FA-74E19357DC1F}" sibTransId="{B9C249B7-3825-446A-9ABC-6FB502CA8EFE}"/>
    <dgm:cxn modelId="{FF7E4200-26D6-4CF6-8375-EF5706682D97}" type="presOf" srcId="{39E10C11-75C1-4A4D-B75E-D7255E65FCDF}" destId="{D446E16B-00CE-4523-8859-14A0CED93DED}" srcOrd="0" destOrd="0" presId="urn:microsoft.com/office/officeart/2005/8/layout/list1"/>
    <dgm:cxn modelId="{9D076413-B786-49C4-8891-AF085E2DEA68}" srcId="{39E10C11-75C1-4A4D-B75E-D7255E65FCDF}" destId="{19F5CBAC-6729-498A-8159-FCC116382214}" srcOrd="1" destOrd="0" parTransId="{EBEB91F7-6630-4556-8BD4-AA8A305A80F3}" sibTransId="{F81E88FB-0D98-4BF1-9EF3-8C2F427BBF09}"/>
    <dgm:cxn modelId="{4EEA74BE-F5D9-4C63-AC27-090097B7DF5F}" type="presOf" srcId="{0ECFDF93-5623-47B1-A1E6-0F85F9AC9A70}" destId="{31E52100-DF00-4615-BEDE-8205F565CBD3}" srcOrd="1" destOrd="0" presId="urn:microsoft.com/office/officeart/2005/8/layout/list1"/>
    <dgm:cxn modelId="{E2B94715-D239-4895-A439-9FF4810F6FAE}" type="presOf" srcId="{85E8186B-1704-40CB-A3A2-009769E0E885}" destId="{BDA6CAF2-281C-4FF5-9E25-613FE241CEEE}" srcOrd="1" destOrd="0" presId="urn:microsoft.com/office/officeart/2005/8/layout/list1"/>
    <dgm:cxn modelId="{665C1245-F229-47A5-BA18-938F55FCA2E9}" type="presOf" srcId="{85E8186B-1704-40CB-A3A2-009769E0E885}" destId="{7F5E40B1-3343-4FF6-B10E-B82F749B48C3}" srcOrd="0" destOrd="0" presId="urn:microsoft.com/office/officeart/2005/8/layout/list1"/>
    <dgm:cxn modelId="{F5798606-5663-4285-8B20-C8B83EED3F1C}" type="presOf" srcId="{0ECFDF93-5623-47B1-A1E6-0F85F9AC9A70}" destId="{34E4C9E6-2D81-4A61-96AE-3C990B8DD217}" srcOrd="0" destOrd="0" presId="urn:microsoft.com/office/officeart/2005/8/layout/list1"/>
    <dgm:cxn modelId="{C4B95300-080E-4882-8BA4-AF2C6CE1827E}" srcId="{39E10C11-75C1-4A4D-B75E-D7255E65FCDF}" destId="{85E8186B-1704-40CB-A3A2-009769E0E885}" srcOrd="0" destOrd="0" parTransId="{3297A3DA-4DE8-4CF1-B2F0-FB84775A5C70}" sibTransId="{771164A2-8FEF-45EE-BD1F-B340E26DB785}"/>
    <dgm:cxn modelId="{4B5FA10C-FB80-4FC2-983B-4DF1A19D7FBC}" type="presParOf" srcId="{D446E16B-00CE-4523-8859-14A0CED93DED}" destId="{457E9497-7941-4C90-8331-F7D36A044A45}" srcOrd="0" destOrd="0" presId="urn:microsoft.com/office/officeart/2005/8/layout/list1"/>
    <dgm:cxn modelId="{B1DA0AA9-2F1C-4AE5-A131-852743AC188C}" type="presParOf" srcId="{457E9497-7941-4C90-8331-F7D36A044A45}" destId="{7F5E40B1-3343-4FF6-B10E-B82F749B48C3}" srcOrd="0" destOrd="0" presId="urn:microsoft.com/office/officeart/2005/8/layout/list1"/>
    <dgm:cxn modelId="{BAD78DEF-8274-4F65-AD19-F8D3E068DFBB}" type="presParOf" srcId="{457E9497-7941-4C90-8331-F7D36A044A45}" destId="{BDA6CAF2-281C-4FF5-9E25-613FE241CEEE}" srcOrd="1" destOrd="0" presId="urn:microsoft.com/office/officeart/2005/8/layout/list1"/>
    <dgm:cxn modelId="{4987A81D-FE6C-4CE3-B3DF-5CED2A86C2C8}" type="presParOf" srcId="{D446E16B-00CE-4523-8859-14A0CED93DED}" destId="{D15CA811-7FF3-45A0-AD8D-C05C60B503BA}" srcOrd="1" destOrd="0" presId="urn:microsoft.com/office/officeart/2005/8/layout/list1"/>
    <dgm:cxn modelId="{F55BC3A4-CD05-414B-BED3-9C59B7A4EDC1}" type="presParOf" srcId="{D446E16B-00CE-4523-8859-14A0CED93DED}" destId="{B8AF2B6F-EE1A-4248-A889-EE46C2B4FE76}" srcOrd="2" destOrd="0" presId="urn:microsoft.com/office/officeart/2005/8/layout/list1"/>
    <dgm:cxn modelId="{3081491C-CE5A-4572-957E-706C59F54576}" type="presParOf" srcId="{D446E16B-00CE-4523-8859-14A0CED93DED}" destId="{3DD6924A-E37D-44CD-A93B-1620F8FE3427}" srcOrd="3" destOrd="0" presId="urn:microsoft.com/office/officeart/2005/8/layout/list1"/>
    <dgm:cxn modelId="{98B7F71F-CB27-462F-A8A3-E21B921B0571}" type="presParOf" srcId="{D446E16B-00CE-4523-8859-14A0CED93DED}" destId="{EA91C726-0A83-4BDB-A587-895EB891A83F}" srcOrd="4" destOrd="0" presId="urn:microsoft.com/office/officeart/2005/8/layout/list1"/>
    <dgm:cxn modelId="{204E3CC8-D97A-46F5-AC31-1DFC81A1E32F}" type="presParOf" srcId="{EA91C726-0A83-4BDB-A587-895EB891A83F}" destId="{2BA27BD0-E2EC-4CC6-93A2-027B637A3BD3}" srcOrd="0" destOrd="0" presId="urn:microsoft.com/office/officeart/2005/8/layout/list1"/>
    <dgm:cxn modelId="{236B3BAA-D63C-42D3-BAD0-6049D74358A2}" type="presParOf" srcId="{EA91C726-0A83-4BDB-A587-895EB891A83F}" destId="{79611E43-ABE5-44A3-B2E6-D2861DB3DF13}" srcOrd="1" destOrd="0" presId="urn:microsoft.com/office/officeart/2005/8/layout/list1"/>
    <dgm:cxn modelId="{EB633BA9-E38E-4408-93CE-8FF61E7C6C85}" type="presParOf" srcId="{D446E16B-00CE-4523-8859-14A0CED93DED}" destId="{8A2A3833-BDC6-42CE-A493-22D747F04E04}" srcOrd="5" destOrd="0" presId="urn:microsoft.com/office/officeart/2005/8/layout/list1"/>
    <dgm:cxn modelId="{4220F711-5042-4BC6-AB9D-AD11984D6086}" type="presParOf" srcId="{D446E16B-00CE-4523-8859-14A0CED93DED}" destId="{349570E5-CA74-4393-B32B-A971A79D0A0F}" srcOrd="6" destOrd="0" presId="urn:microsoft.com/office/officeart/2005/8/layout/list1"/>
    <dgm:cxn modelId="{E98B0FAD-078A-4EAB-8C57-1EA2ADC00DF4}" type="presParOf" srcId="{D446E16B-00CE-4523-8859-14A0CED93DED}" destId="{FA2DB356-AC42-4319-A67E-C4259D5FC2FE}" srcOrd="7" destOrd="0" presId="urn:microsoft.com/office/officeart/2005/8/layout/list1"/>
    <dgm:cxn modelId="{B07EFDD4-EF92-4356-8A64-8FD3C77BDB13}" type="presParOf" srcId="{D446E16B-00CE-4523-8859-14A0CED93DED}" destId="{4B30F023-DB26-421A-9C4E-B6FCD118D2D2}" srcOrd="8" destOrd="0" presId="urn:microsoft.com/office/officeart/2005/8/layout/list1"/>
    <dgm:cxn modelId="{2E724371-C095-4D1E-AE49-03DEC011A2B8}" type="presParOf" srcId="{4B30F023-DB26-421A-9C4E-B6FCD118D2D2}" destId="{34E4C9E6-2D81-4A61-96AE-3C990B8DD217}" srcOrd="0" destOrd="0" presId="urn:microsoft.com/office/officeart/2005/8/layout/list1"/>
    <dgm:cxn modelId="{0CE22A64-AB94-4611-B661-72A44296F2C7}" type="presParOf" srcId="{4B30F023-DB26-421A-9C4E-B6FCD118D2D2}" destId="{31E52100-DF00-4615-BEDE-8205F565CBD3}" srcOrd="1" destOrd="0" presId="urn:microsoft.com/office/officeart/2005/8/layout/list1"/>
    <dgm:cxn modelId="{B2FECFBD-3C54-4731-A860-6C8A2F9602A4}" type="presParOf" srcId="{D446E16B-00CE-4523-8859-14A0CED93DED}" destId="{14232D14-9164-4BDB-B0A4-52D8038DCA6D}" srcOrd="9" destOrd="0" presId="urn:microsoft.com/office/officeart/2005/8/layout/list1"/>
    <dgm:cxn modelId="{A8ED1A1E-264E-4735-B7CF-EDCC65F10270}" type="presParOf" srcId="{D446E16B-00CE-4523-8859-14A0CED93DED}" destId="{C2C4C520-E05D-4A99-8301-FE8E97A0E49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5A76C-2F20-4C73-A8C0-618D26EFCDEA}" type="datetimeFigureOut">
              <a:rPr lang="pl-PL" smtClean="0"/>
              <a:t>20.09.2015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EF06D-21DD-44A3-9BE2-959872EA73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743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71241-B556-49DF-BF36-3097135D7100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7287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FFFB-C2C2-4CE0-AFF4-BD4B96F21228}" type="datetimeFigureOut">
              <a:rPr lang="pl-PL" smtClean="0"/>
              <a:t>20.09.2015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164B-216B-4388-BF66-09397F1DD0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712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FFFB-C2C2-4CE0-AFF4-BD4B96F21228}" type="datetimeFigureOut">
              <a:rPr lang="pl-PL" smtClean="0"/>
              <a:t>20.09.2015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164B-216B-4388-BF66-09397F1DD0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769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FFFB-C2C2-4CE0-AFF4-BD4B96F21228}" type="datetimeFigureOut">
              <a:rPr lang="pl-PL" smtClean="0"/>
              <a:t>20.09.2015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164B-216B-4388-BF66-09397F1DD0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564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FFFB-C2C2-4CE0-AFF4-BD4B96F21228}" type="datetimeFigureOut">
              <a:rPr lang="pl-PL" smtClean="0"/>
              <a:t>20.09.2015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164B-216B-4388-BF66-09397F1DD0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0368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FFFB-C2C2-4CE0-AFF4-BD4B96F21228}" type="datetimeFigureOut">
              <a:rPr lang="pl-PL" smtClean="0"/>
              <a:t>20.09.2015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164B-216B-4388-BF66-09397F1DD0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274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FFFB-C2C2-4CE0-AFF4-BD4B96F21228}" type="datetimeFigureOut">
              <a:rPr lang="pl-PL" smtClean="0"/>
              <a:t>20.09.2015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164B-216B-4388-BF66-09397F1DD0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1440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FFFB-C2C2-4CE0-AFF4-BD4B96F21228}" type="datetimeFigureOut">
              <a:rPr lang="pl-PL" smtClean="0"/>
              <a:t>20.09.2015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164B-216B-4388-BF66-09397F1DD0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758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FFFB-C2C2-4CE0-AFF4-BD4B96F21228}" type="datetimeFigureOut">
              <a:rPr lang="pl-PL" smtClean="0"/>
              <a:t>20.09.2015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164B-216B-4388-BF66-09397F1DD0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800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FFFB-C2C2-4CE0-AFF4-BD4B96F21228}" type="datetimeFigureOut">
              <a:rPr lang="pl-PL" smtClean="0"/>
              <a:t>20.09.2015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164B-216B-4388-BF66-09397F1DD0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413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FFFB-C2C2-4CE0-AFF4-BD4B96F21228}" type="datetimeFigureOut">
              <a:rPr lang="pl-PL" smtClean="0"/>
              <a:t>20.09.2015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164B-216B-4388-BF66-09397F1DD0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288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3FFFB-C2C2-4CE0-AFF4-BD4B96F21228}" type="datetimeFigureOut">
              <a:rPr lang="pl-PL" smtClean="0"/>
              <a:t>20.09.2015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164B-216B-4388-BF66-09397F1DD0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166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3FFFB-C2C2-4CE0-AFF4-BD4B96F21228}" type="datetimeFigureOut">
              <a:rPr lang="pl-PL" smtClean="0"/>
              <a:t>20.09.2015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2164B-216B-4388-BF66-09397F1DD0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045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524000" y="6092826"/>
            <a:ext cx="8532440" cy="765175"/>
          </a:xfrm>
        </p:spPr>
        <p:txBody>
          <a:bodyPr/>
          <a:lstStyle/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10673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08769"/>
            <a:ext cx="24209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524000" y="1125539"/>
            <a:ext cx="81003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12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04813"/>
            <a:ext cx="108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992314" y="1989139"/>
            <a:ext cx="7560071" cy="1692771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2400" dirty="0" smtClean="0"/>
              <a:t>Czym się zajmuje teoria przekładu?</a:t>
            </a:r>
          </a:p>
          <a:p>
            <a:pPr algn="ctr" eaLnBrk="1" hangingPunct="1"/>
            <a:r>
              <a:rPr lang="pl-PL" sz="2400" dirty="0" smtClean="0">
                <a:latin typeface="Calibri" pitchFamily="34" charset="0"/>
              </a:rPr>
              <a:t>(pytania, wątpliwości, kwestie do dyskusji)</a:t>
            </a:r>
            <a:endParaRPr lang="pl-PL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r>
              <a:rPr lang="pl-PL" sz="1400" dirty="0" smtClean="0">
                <a:latin typeface="Calibri" pitchFamily="34" charset="0"/>
              </a:rPr>
              <a:t>Prezentacja współfinansowana </a:t>
            </a:r>
            <a:r>
              <a:rPr lang="pl-PL" sz="140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</p:spTree>
    <p:extLst>
      <p:ext uri="{BB962C8B-B14F-4D97-AF65-F5344CB8AC3E}">
        <p14:creationId xmlns:p14="http://schemas.microsoft.com/office/powerpoint/2010/main" val="265883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r>
              <a:rPr lang="pl-PL" dirty="0" smtClean="0"/>
              <a:t>James S. Holmes (1924-1986)</a:t>
            </a:r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3500" y="987425"/>
            <a:ext cx="3171576" cy="4873625"/>
          </a:xfrm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 smtClean="0"/>
              <a:t>Amerykański poeta, tłumacz, badacz zjawisk przekładowych, gej.</a:t>
            </a:r>
          </a:p>
          <a:p>
            <a:r>
              <a:rPr lang="pl-PL" dirty="0" smtClean="0"/>
              <a:t>Od końca lat </a:t>
            </a:r>
            <a:r>
              <a:rPr lang="pl-PL" dirty="0"/>
              <a:t>4</a:t>
            </a:r>
            <a:r>
              <a:rPr lang="pl-PL" dirty="0" smtClean="0"/>
              <a:t>0. XX wieku mieszkał w Amsterdamie. </a:t>
            </a:r>
          </a:p>
          <a:p>
            <a:r>
              <a:rPr lang="pl-PL" dirty="0" smtClean="0"/>
              <a:t>Od 1964 zatrudniony w Instytucie Literatury  na tamtejszym uniwersytecie.</a:t>
            </a:r>
          </a:p>
          <a:p>
            <a:r>
              <a:rPr lang="pl-PL" dirty="0" smtClean="0"/>
              <a:t>Współzałożyciel Wydziału Studiów Językoznawczych i </a:t>
            </a:r>
            <a:r>
              <a:rPr lang="pl-PL" i="1" dirty="0" smtClean="0"/>
              <a:t>Gay </a:t>
            </a:r>
            <a:r>
              <a:rPr lang="pl-PL" i="1" dirty="0" err="1" smtClean="0"/>
              <a:t>Studies</a:t>
            </a:r>
            <a:r>
              <a:rPr lang="pl-PL" dirty="0" smtClean="0"/>
              <a:t> na tej uczelni oraz znanej amsterdamskiej księgarni gejowsko-lesbijskiej </a:t>
            </a:r>
            <a:r>
              <a:rPr lang="pl-PL" dirty="0" err="1" smtClean="0"/>
              <a:t>Vrolijk</a:t>
            </a:r>
            <a:r>
              <a:rPr lang="pl-PL" dirty="0" smtClean="0"/>
              <a:t>.</a:t>
            </a:r>
            <a:endParaRPr lang="pl-PL" dirty="0"/>
          </a:p>
          <a:p>
            <a:r>
              <a:rPr lang="pl-PL" dirty="0" smtClean="0"/>
              <a:t>Przez 36 lat pozostawał w związku partnerskim z Hansem van Marle</a:t>
            </a:r>
            <a:r>
              <a:rPr lang="pl-PL" dirty="0" smtClean="0"/>
              <a:t>. Jest kojarzony z tzw. </a:t>
            </a:r>
            <a:r>
              <a:rPr lang="pl-PL" i="1" dirty="0" smtClean="0"/>
              <a:t>gay men </a:t>
            </a:r>
            <a:r>
              <a:rPr lang="pl-PL" i="1" dirty="0" err="1" smtClean="0"/>
              <a:t>leather</a:t>
            </a:r>
            <a:r>
              <a:rPr lang="pl-PL" i="1" dirty="0" smtClean="0"/>
              <a:t> </a:t>
            </a:r>
            <a:r>
              <a:rPr lang="pl-PL" i="1" dirty="0" err="1" smtClean="0"/>
              <a:t>culture</a:t>
            </a:r>
            <a:r>
              <a:rPr lang="pl-PL" i="1" smtClean="0"/>
              <a:t>.</a:t>
            </a:r>
            <a:endParaRPr lang="pl-PL" i="1" dirty="0" smtClean="0"/>
          </a:p>
          <a:p>
            <a:r>
              <a:rPr lang="pl-PL" dirty="0" smtClean="0"/>
              <a:t>Zmarł na AIDS.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910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stopki 1"/>
          <p:cNvSpPr>
            <a:spLocks noGrp="1"/>
          </p:cNvSpPr>
          <p:nvPr>
            <p:ph type="ftr" sz="quarter" idx="11"/>
          </p:nvPr>
        </p:nvSpPr>
        <p:spPr>
          <a:xfrm>
            <a:off x="1524000" y="6092826"/>
            <a:ext cx="8532440" cy="765175"/>
          </a:xfrm>
        </p:spPr>
        <p:txBody>
          <a:bodyPr/>
          <a:lstStyle/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Projekt nr PO KL 04.01.01-00-029/09 pt.„Dostosowanie modelu kształcenia studentów filologii polskiej do wyzwań współczesnego rynku pracy (ze szczególnym uwzględnieniem rozwoju kompetencji informatycznych oraz informacyjno medialnych)”. </a:t>
            </a:r>
          </a:p>
          <a:p>
            <a:pPr>
              <a:defRPr/>
            </a:pPr>
            <a:r>
              <a:rPr lang="pl-PL" sz="1050" b="1" i="1" dirty="0">
                <a:latin typeface="Arial" pitchFamily="34" charset="0"/>
                <a:cs typeface="Arial" pitchFamily="34" charset="0"/>
              </a:rPr>
              <a:t>Wydział Filologii Polskiej i Klasycznej UAM w Poznaniu</a:t>
            </a:r>
            <a:endParaRPr lang="pl-PL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az 4" descr="KAPITAL_LUDZKIn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310673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Obraz 6" descr="UE+EFS_L-kolor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308769"/>
            <a:ext cx="24209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pole tekstowe 7"/>
          <p:cNvSpPr txBox="1">
            <a:spLocks noChangeArrowheads="1"/>
          </p:cNvSpPr>
          <p:nvPr/>
        </p:nvSpPr>
        <p:spPr bwMode="auto">
          <a:xfrm>
            <a:off x="1524000" y="1125539"/>
            <a:ext cx="810039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1200" dirty="0">
                <a:latin typeface="Calibri" pitchFamily="34" charset="0"/>
              </a:rPr>
              <a:t>Projekt współfinansowany przez Unię Europejską w ramach Europejskiego Funduszu Społecznego </a:t>
            </a:r>
          </a:p>
        </p:txBody>
      </p:sp>
      <p:pic>
        <p:nvPicPr>
          <p:cNvPr id="2054" name="Obraz 1" descr="Đ"/>
          <p:cNvPicPr>
            <a:picLocks noChangeAspect="1" noChangeArrowheads="1"/>
          </p:cNvPicPr>
          <p:nvPr/>
        </p:nvPicPr>
        <p:blipFill>
          <a:blip r:embed="rId4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04813"/>
            <a:ext cx="10842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pole tekstowe 10"/>
          <p:cNvSpPr txBox="1">
            <a:spLocks noChangeArrowheads="1"/>
          </p:cNvSpPr>
          <p:nvPr/>
        </p:nvSpPr>
        <p:spPr bwMode="auto">
          <a:xfrm>
            <a:off x="1992314" y="1989139"/>
            <a:ext cx="7560071" cy="1692771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l-PL" sz="2400" dirty="0" smtClean="0"/>
              <a:t>Czym się zajmuje teoria przekładu?</a:t>
            </a:r>
          </a:p>
          <a:p>
            <a:pPr algn="ctr" eaLnBrk="1" hangingPunct="1"/>
            <a:r>
              <a:rPr lang="pl-PL" sz="2400" dirty="0" smtClean="0">
                <a:latin typeface="Calibri" pitchFamily="34" charset="0"/>
              </a:rPr>
              <a:t>(pytania, wątpliwości, kwestie do dyskusji)</a:t>
            </a:r>
            <a:endParaRPr lang="pl-PL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endParaRPr lang="pl-PL" sz="1400" dirty="0">
              <a:latin typeface="Calibri" pitchFamily="34" charset="0"/>
            </a:endParaRPr>
          </a:p>
          <a:p>
            <a:pPr algn="ctr" eaLnBrk="1" hangingPunct="1"/>
            <a:r>
              <a:rPr lang="pl-PL" sz="1400" dirty="0" smtClean="0">
                <a:latin typeface="Calibri" pitchFamily="34" charset="0"/>
              </a:rPr>
              <a:t>Prezentacja współfinansowana </a:t>
            </a:r>
            <a:r>
              <a:rPr lang="pl-PL" sz="1400" dirty="0">
                <a:latin typeface="Calibri" pitchFamily="34" charset="0"/>
              </a:rPr>
              <a:t>przez Unię Europejską w ramach Europejskiego Funduszu Społecznego </a:t>
            </a:r>
          </a:p>
        </p:txBody>
      </p:sp>
    </p:spTree>
    <p:extLst>
      <p:ext uri="{BB962C8B-B14F-4D97-AF65-F5344CB8AC3E}">
        <p14:creationId xmlns:p14="http://schemas.microsoft.com/office/powerpoint/2010/main" val="78089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pPr algn="ctr"/>
            <a:r>
              <a:rPr lang="pl-PL" dirty="0" smtClean="0"/>
              <a:t>Co to jest „teoria”?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600" dirty="0" smtClean="0"/>
              <a:t>Grau, </a:t>
            </a:r>
            <a:r>
              <a:rPr lang="pl-PL" sz="3600" dirty="0" err="1" smtClean="0"/>
              <a:t>teurer</a:t>
            </a:r>
            <a:r>
              <a:rPr lang="pl-PL" sz="3600" dirty="0" smtClean="0"/>
              <a:t> Freud, </a:t>
            </a:r>
            <a:r>
              <a:rPr lang="pl-PL" sz="3600" dirty="0" err="1" smtClean="0"/>
              <a:t>ist</a:t>
            </a:r>
            <a:r>
              <a:rPr lang="pl-PL" sz="3600" dirty="0" smtClean="0"/>
              <a:t> </a:t>
            </a:r>
            <a:r>
              <a:rPr lang="pl-PL" sz="3600" dirty="0" err="1" smtClean="0"/>
              <a:t>alle</a:t>
            </a:r>
            <a:r>
              <a:rPr lang="pl-PL" sz="3600" dirty="0" smtClean="0"/>
              <a:t> </a:t>
            </a:r>
            <a:r>
              <a:rPr lang="pl-PL" sz="3600" dirty="0" err="1" smtClean="0"/>
              <a:t>Theorie</a:t>
            </a:r>
            <a:r>
              <a:rPr lang="pl-PL" sz="3600" dirty="0" smtClean="0"/>
              <a:t> / Und </a:t>
            </a:r>
            <a:r>
              <a:rPr lang="pl-PL" sz="3600" dirty="0" err="1" smtClean="0"/>
              <a:t>grün</a:t>
            </a:r>
            <a:r>
              <a:rPr lang="pl-PL" sz="3600" dirty="0" smtClean="0"/>
              <a:t> des </a:t>
            </a:r>
            <a:r>
              <a:rPr lang="pl-PL" sz="3600" dirty="0" err="1" smtClean="0"/>
              <a:t>Lebens</a:t>
            </a:r>
            <a:r>
              <a:rPr lang="pl-PL" sz="3600" dirty="0" smtClean="0"/>
              <a:t> </a:t>
            </a:r>
            <a:r>
              <a:rPr lang="pl-PL" sz="3600" dirty="0" err="1" smtClean="0"/>
              <a:t>goldner</a:t>
            </a:r>
            <a:r>
              <a:rPr lang="pl-PL" sz="3600" dirty="0" smtClean="0"/>
              <a:t> Baum</a:t>
            </a:r>
          </a:p>
          <a:p>
            <a:pPr marL="0" indent="0" algn="ctr">
              <a:buNone/>
            </a:pPr>
            <a:r>
              <a:rPr lang="pl-PL" sz="1800" dirty="0" smtClean="0"/>
              <a:t>(J. Wolfgang Goethe, poeta)</a:t>
            </a:r>
          </a:p>
          <a:p>
            <a:pPr marL="0" indent="0" algn="ctr">
              <a:buNone/>
            </a:pPr>
            <a:r>
              <a:rPr lang="pl-PL" sz="3000" dirty="0" smtClean="0"/>
              <a:t>TEORIE SĄ JAK SZCZOTECZKI DO ZĘBÓW: </a:t>
            </a:r>
          </a:p>
          <a:p>
            <a:pPr marL="0" indent="0" algn="ctr">
              <a:buNone/>
            </a:pPr>
            <a:r>
              <a:rPr lang="pl-PL" sz="3000" dirty="0" smtClean="0"/>
              <a:t>KAŻDY MA WŁASNĄ I NIKT NIE CHCE UŻYWAĆ CUDZEJ</a:t>
            </a:r>
          </a:p>
          <a:p>
            <a:pPr marL="0" indent="0" algn="ctr">
              <a:buNone/>
            </a:pPr>
            <a:r>
              <a:rPr lang="pl-PL" sz="2000" dirty="0" smtClean="0"/>
              <a:t>(Stephen R. Campbell, neurolog)</a:t>
            </a:r>
          </a:p>
          <a:p>
            <a:pPr marL="0" indent="0" algn="ctr">
              <a:buNone/>
            </a:pPr>
            <a:endParaRPr lang="pl-PL" sz="3600" dirty="0" smtClean="0"/>
          </a:p>
          <a:p>
            <a:pPr marL="0" indent="0" algn="ctr">
              <a:buNone/>
            </a:pPr>
            <a:endParaRPr lang="pl-PL" sz="3600" dirty="0"/>
          </a:p>
          <a:p>
            <a:pPr marL="0" indent="0" algn="ctr">
              <a:buNone/>
            </a:pPr>
            <a:endParaRPr lang="pl-PL" sz="3600" dirty="0"/>
          </a:p>
        </p:txBody>
      </p:sp>
      <p:sp>
        <p:nvSpPr>
          <p:cNvPr id="7" name="Prostokąt zaokrąglony 6"/>
          <p:cNvSpPr/>
          <p:nvPr/>
        </p:nvSpPr>
        <p:spPr>
          <a:xfrm>
            <a:off x="1429555" y="5062649"/>
            <a:ext cx="3812146" cy="13265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Teoria „naukowa” </a:t>
            </a:r>
            <a:r>
              <a:rPr lang="pl-PL" i="1" dirty="0" smtClean="0"/>
              <a:t>(</a:t>
            </a:r>
            <a:r>
              <a:rPr lang="pl-PL" i="1" dirty="0" err="1" smtClean="0"/>
              <a:t>scientific</a:t>
            </a:r>
            <a:r>
              <a:rPr lang="pl-PL" dirty="0" smtClean="0"/>
              <a:t>)</a:t>
            </a:r>
            <a:r>
              <a:rPr lang="pl-PL" i="1" dirty="0" smtClean="0"/>
              <a:t>:</a:t>
            </a:r>
            <a:r>
              <a:rPr lang="pl-PL" dirty="0" smtClean="0"/>
              <a:t> stawia hipotezy, wyjaśnia zjawiska, odkrywa prawa (np. natury, ekonomii), tworzy wiedzę, umożliwia rozwój cywilizacji.</a:t>
            </a:r>
            <a:endParaRPr lang="pl-PL" dirty="0"/>
          </a:p>
        </p:txBody>
      </p:sp>
      <p:sp>
        <p:nvSpPr>
          <p:cNvPr id="8" name="Prostokąt zaokrąglony 7"/>
          <p:cNvSpPr/>
          <p:nvPr/>
        </p:nvSpPr>
        <p:spPr>
          <a:xfrm>
            <a:off x="6349285" y="5062649"/>
            <a:ext cx="3644721" cy="13265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Teoria „spekulatywna”: jest rodzajem spekulacji intelektualnej, ma charakter dyskursu na dany temat, „stwarza” swój własny przedmiot.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7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9260580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 4"/>
          <p:cNvSpPr/>
          <p:nvPr/>
        </p:nvSpPr>
        <p:spPr>
          <a:xfrm>
            <a:off x="7353300" y="4660900"/>
            <a:ext cx="4597400" cy="193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…powszechnie uznawane osiągnięcia naukowe, które dostarczają społeczności uczonych modelowych problemów i rozwiązań (T. Kuhn, </a:t>
            </a:r>
            <a:r>
              <a:rPr lang="pl-PL" i="1" dirty="0" smtClean="0"/>
              <a:t>Struktura rewolucji naukowych</a:t>
            </a:r>
            <a:r>
              <a:rPr lang="pl-PL" dirty="0" smtClean="0"/>
              <a:t>, 1962)</a:t>
            </a:r>
            <a:endParaRPr lang="pl-PL" dirty="0"/>
          </a:p>
        </p:txBody>
      </p:sp>
      <p:sp>
        <p:nvSpPr>
          <p:cNvPr id="6" name="Strzałka w prawo 5"/>
          <p:cNvSpPr/>
          <p:nvPr/>
        </p:nvSpPr>
        <p:spPr>
          <a:xfrm>
            <a:off x="6464300" y="5892800"/>
            <a:ext cx="863600" cy="2455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431800" y="719666"/>
            <a:ext cx="2260600" cy="50207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zbiór wypowiedzi i praktyk społecznych konstytuujących dany przedmiot (np. dyskurs medyczny, d. feministyczny, d. o seksualności itp.)</a:t>
            </a:r>
            <a:endParaRPr lang="pl-PL" dirty="0"/>
          </a:p>
        </p:txBody>
      </p:sp>
      <p:sp>
        <p:nvSpPr>
          <p:cNvPr id="8" name="Strzałka w lewo 7"/>
          <p:cNvSpPr/>
          <p:nvPr/>
        </p:nvSpPr>
        <p:spPr>
          <a:xfrm>
            <a:off x="2705100" y="3505200"/>
            <a:ext cx="787400" cy="215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513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  <a:ln>
            <a:solidFill>
              <a:srgbClr val="FF0066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dirty="0" smtClean="0"/>
              <a:t>Studia nad przekładem </a:t>
            </a:r>
            <a:br>
              <a:rPr lang="pl-PL" dirty="0" smtClean="0"/>
            </a:br>
            <a:r>
              <a:rPr lang="pl-PL" sz="2900" dirty="0" smtClean="0"/>
              <a:t>(różne nazwy dyscypliny: kto i w jakim znaczeniu się nimi posługuje?)</a:t>
            </a:r>
            <a:endParaRPr lang="pl-PL" sz="29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dirty="0" smtClean="0"/>
              <a:t>Przekładoznawstwo</a:t>
            </a:r>
          </a:p>
          <a:p>
            <a:pPr>
              <a:lnSpc>
                <a:spcPct val="150000"/>
              </a:lnSpc>
            </a:pPr>
            <a:r>
              <a:rPr lang="pl-PL" dirty="0"/>
              <a:t>Translatoryka</a:t>
            </a: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err="1" smtClean="0"/>
              <a:t>Translatologia</a:t>
            </a: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err="1" smtClean="0"/>
              <a:t>Traduktologia</a:t>
            </a: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err="1" smtClean="0"/>
              <a:t>Translation</a:t>
            </a:r>
            <a:r>
              <a:rPr lang="pl-PL" dirty="0" smtClean="0"/>
              <a:t> </a:t>
            </a:r>
            <a:r>
              <a:rPr lang="pl-PL" dirty="0" err="1" smtClean="0"/>
              <a:t>Studies</a:t>
            </a:r>
            <a:endParaRPr lang="pl-PL" dirty="0"/>
          </a:p>
        </p:txBody>
      </p:sp>
      <p:sp>
        <p:nvSpPr>
          <p:cNvPr id="4" name="Gwiazda 7-ramienna 3"/>
          <p:cNvSpPr/>
          <p:nvPr/>
        </p:nvSpPr>
        <p:spPr>
          <a:xfrm>
            <a:off x="5842001" y="3589650"/>
            <a:ext cx="2889876" cy="2369713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r>
              <a:rPr lang="ru-RU" dirty="0"/>
              <a:t>п</a:t>
            </a:r>
            <a:r>
              <a:rPr lang="ru-RU" dirty="0" smtClean="0"/>
              <a:t>еревод</a:t>
            </a:r>
            <a:endParaRPr lang="pl-PL" dirty="0" smtClean="0"/>
          </a:p>
          <a:p>
            <a:r>
              <a:rPr lang="ru-RU" sz="1400" dirty="0" smtClean="0"/>
              <a:t>переводоведение</a:t>
            </a:r>
            <a:endParaRPr lang="ru-RU" sz="1400" dirty="0"/>
          </a:p>
          <a:p>
            <a:pPr algn="ctr"/>
            <a:endParaRPr lang="ru-RU" dirty="0"/>
          </a:p>
          <a:p>
            <a:pPr algn="ctr"/>
            <a:endParaRPr lang="pl-PL" dirty="0"/>
          </a:p>
        </p:txBody>
      </p:sp>
      <p:sp>
        <p:nvSpPr>
          <p:cNvPr id="5" name="Prostokąt zaokrąglony 4"/>
          <p:cNvSpPr/>
          <p:nvPr/>
        </p:nvSpPr>
        <p:spPr>
          <a:xfrm>
            <a:off x="9067800" y="1957589"/>
            <a:ext cx="2600459" cy="1365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/>
              <a:t>translation</a:t>
            </a:r>
            <a:endParaRPr lang="pl-PL" dirty="0" smtClean="0"/>
          </a:p>
          <a:p>
            <a:pPr algn="ctr"/>
            <a:r>
              <a:rPr lang="pl-PL" dirty="0" err="1" smtClean="0"/>
              <a:t>interpretation</a:t>
            </a:r>
            <a:endParaRPr lang="pl-PL" dirty="0"/>
          </a:p>
        </p:txBody>
      </p:sp>
      <p:sp>
        <p:nvSpPr>
          <p:cNvPr id="6" name="Elipsa 5"/>
          <p:cNvSpPr/>
          <p:nvPr/>
        </p:nvSpPr>
        <p:spPr>
          <a:xfrm>
            <a:off x="9258300" y="4381500"/>
            <a:ext cx="2794000" cy="218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/>
              <a:t>d</a:t>
            </a:r>
            <a:r>
              <a:rPr lang="pl-PL" dirty="0" err="1" smtClean="0"/>
              <a:t>as</a:t>
            </a:r>
            <a:r>
              <a:rPr lang="pl-PL" dirty="0" smtClean="0"/>
              <a:t> </a:t>
            </a:r>
            <a:r>
              <a:rPr lang="pl-PL" dirty="0" err="1" smtClean="0"/>
              <a:t>Dolmetschen</a:t>
            </a:r>
            <a:endParaRPr lang="pl-PL" dirty="0" smtClean="0"/>
          </a:p>
          <a:p>
            <a:pPr algn="ctr"/>
            <a:r>
              <a:rPr lang="pl-PL" dirty="0" err="1" smtClean="0"/>
              <a:t>die</a:t>
            </a:r>
            <a:r>
              <a:rPr lang="pl-PL" dirty="0" smtClean="0"/>
              <a:t> </a:t>
            </a:r>
            <a:r>
              <a:rPr lang="pl-PL" dirty="0" err="1" smtClean="0"/>
              <a:t>Űbersetzung</a:t>
            </a:r>
            <a:endParaRPr lang="pl-PL" dirty="0" smtClean="0"/>
          </a:p>
          <a:p>
            <a:pPr algn="ctr"/>
            <a:r>
              <a:rPr lang="pl-PL" sz="1200" dirty="0" err="1"/>
              <a:t>Translationswissenschaft</a:t>
            </a:r>
            <a:r>
              <a:rPr lang="pl-PL" sz="1200" dirty="0"/>
              <a:t> </a:t>
            </a:r>
          </a:p>
        </p:txBody>
      </p:sp>
      <p:sp>
        <p:nvSpPr>
          <p:cNvPr id="8" name="Prostokąt 7"/>
          <p:cNvSpPr/>
          <p:nvPr/>
        </p:nvSpPr>
        <p:spPr>
          <a:xfrm>
            <a:off x="4445000" y="2070100"/>
            <a:ext cx="3238500" cy="1104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p</a:t>
            </a:r>
            <a:r>
              <a:rPr lang="pl-PL" dirty="0" smtClean="0"/>
              <a:t>rzekład</a:t>
            </a:r>
          </a:p>
          <a:p>
            <a:pPr algn="ctr"/>
            <a:r>
              <a:rPr lang="pl-PL" dirty="0"/>
              <a:t>t</a:t>
            </a:r>
            <a:r>
              <a:rPr lang="pl-PL" dirty="0" smtClean="0"/>
              <a:t>łumaczenie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374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pl-PL" dirty="0" smtClean="0"/>
              <a:t>Czym jest/nie jest teoria przekładu (literackiego)?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pl-PL" sz="3800" dirty="0"/>
          </a:p>
          <a:p>
            <a:pPr marL="0" indent="0">
              <a:lnSpc>
                <a:spcPct val="150000"/>
              </a:lnSpc>
              <a:buNone/>
            </a:pPr>
            <a:endParaRPr lang="pl-PL" sz="38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556298914"/>
              </p:ext>
            </p:extLst>
          </p:nvPr>
        </p:nvGraphicFramePr>
        <p:xfrm>
          <a:off x="2031999" y="1825625"/>
          <a:ext cx="8129431" cy="4312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01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/>
          <a:lstStyle/>
          <a:p>
            <a:r>
              <a:rPr lang="pl-PL" dirty="0" smtClean="0"/>
              <a:t>Andrew </a:t>
            </a:r>
            <a:r>
              <a:rPr lang="pl-PL" dirty="0" err="1" smtClean="0"/>
              <a:t>Chesterman</a:t>
            </a:r>
            <a:r>
              <a:rPr lang="pl-PL" dirty="0" smtClean="0"/>
              <a:t>, </a:t>
            </a:r>
            <a:r>
              <a:rPr lang="pl-PL" i="1" dirty="0" smtClean="0"/>
              <a:t>On the Idea of </a:t>
            </a:r>
            <a:r>
              <a:rPr lang="pl-PL" i="1" dirty="0" err="1" smtClean="0"/>
              <a:t>Theory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nl-NL" dirty="0" smtClean="0"/>
              <a:t>The etymology of the word “theory” goes back to the Greek </a:t>
            </a:r>
            <a:r>
              <a:rPr lang="el-GR" altLang="pl-PL" i="1" dirty="0" smtClean="0">
                <a:solidFill>
                  <a:srgbClr val="212121"/>
                </a:solidFill>
                <a:latin typeface="inherit"/>
              </a:rPr>
              <a:t>θεωρία</a:t>
            </a:r>
            <a:r>
              <a:rPr lang="pl-PL" altLang="pl-PL" dirty="0"/>
              <a:t>:</a:t>
            </a:r>
            <a:r>
              <a:rPr lang="nl-NL" dirty="0" smtClean="0"/>
              <a:t> ‘theoria’, meaning ‘a way of looking at something’, in order to contemplate it and understand it better. In this broad sense, we can say that a theory is a helpful point of view. I take (better) understanding to be the general goal of any theory. A theory of translation is thus a view of translation – or some part or aspect of it – which helps us to understand it better.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34970"/>
            <a:ext cx="65" cy="18725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-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106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6699"/>
          </a:solidFill>
        </p:spPr>
        <p:txBody>
          <a:bodyPr>
            <a:normAutofit/>
          </a:bodyPr>
          <a:lstStyle/>
          <a:p>
            <a:r>
              <a:rPr lang="pl-PL" sz="4000" dirty="0" smtClean="0"/>
              <a:t>Interdyscyplinarność w badaniach nad przekładem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l-PL" dirty="0" smtClean="0"/>
              <a:t>Lingwistyka</a:t>
            </a:r>
          </a:p>
          <a:p>
            <a:pPr algn="ctr"/>
            <a:r>
              <a:rPr lang="pl-PL" dirty="0" smtClean="0"/>
              <a:t>Literaturoznawstwo</a:t>
            </a:r>
          </a:p>
          <a:p>
            <a:pPr algn="ctr"/>
            <a:r>
              <a:rPr lang="pl-PL" dirty="0" smtClean="0"/>
              <a:t>Filozofia </a:t>
            </a:r>
          </a:p>
          <a:p>
            <a:pPr algn="ctr"/>
            <a:r>
              <a:rPr lang="pl-PL" dirty="0" smtClean="0"/>
              <a:t>Psychologia</a:t>
            </a:r>
          </a:p>
          <a:p>
            <a:pPr algn="ctr"/>
            <a:r>
              <a:rPr lang="pl-PL" dirty="0" smtClean="0"/>
              <a:t>Socjologia</a:t>
            </a:r>
          </a:p>
          <a:p>
            <a:pPr algn="ctr"/>
            <a:r>
              <a:rPr lang="pl-PL" dirty="0" smtClean="0"/>
              <a:t>Studia kulturowe</a:t>
            </a:r>
          </a:p>
          <a:p>
            <a:pPr algn="ctr"/>
            <a:r>
              <a:rPr lang="pl-PL" dirty="0"/>
              <a:t>N</a:t>
            </a:r>
            <a:r>
              <a:rPr lang="pl-PL" dirty="0" smtClean="0"/>
              <a:t>eurologia (</a:t>
            </a:r>
            <a:r>
              <a:rPr lang="pl-PL" dirty="0" err="1" smtClean="0"/>
              <a:t>neurolingwistyka</a:t>
            </a:r>
            <a:r>
              <a:rPr lang="pl-PL" dirty="0" smtClean="0"/>
              <a:t>) </a:t>
            </a:r>
          </a:p>
          <a:p>
            <a:pPr algn="ctr"/>
            <a:r>
              <a:rPr lang="pl-PL" dirty="0" smtClean="0"/>
              <a:t>Informatyka (</a:t>
            </a:r>
            <a:r>
              <a:rPr lang="pl-PL" i="1" dirty="0" err="1" smtClean="0"/>
              <a:t>computer</a:t>
            </a:r>
            <a:r>
              <a:rPr lang="pl-PL" i="1" dirty="0" smtClean="0"/>
              <a:t> science</a:t>
            </a:r>
            <a:r>
              <a:rPr lang="pl-PL" dirty="0" smtClean="0"/>
              <a:t>)</a:t>
            </a:r>
          </a:p>
          <a:p>
            <a:pPr marL="0" indent="0" algn="ctr">
              <a:buNone/>
            </a:pPr>
            <a:r>
              <a:rPr lang="pl-PL" dirty="0" smtClean="0"/>
              <a:t>???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3610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7950" y="1809750"/>
            <a:ext cx="689610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le tekstowe 4"/>
          <p:cNvSpPr txBox="1"/>
          <p:nvPr/>
        </p:nvSpPr>
        <p:spPr>
          <a:xfrm>
            <a:off x="3527162" y="5805264"/>
            <a:ext cx="5137690" cy="369332"/>
          </a:xfrm>
          <a:prstGeom prst="rect">
            <a:avLst/>
          </a:prstGeom>
          <a:solidFill>
            <a:srgbClr val="FF6699"/>
          </a:solidFill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MAPA TRANSLATION STUDIES WG JAMESA HOLMESA</a:t>
            </a:r>
          </a:p>
        </p:txBody>
      </p:sp>
    </p:spTree>
    <p:extLst>
      <p:ext uri="{BB962C8B-B14F-4D97-AF65-F5344CB8AC3E}">
        <p14:creationId xmlns:p14="http://schemas.microsoft.com/office/powerpoint/2010/main" val="226273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3" y="1124745"/>
            <a:ext cx="8036243" cy="4073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le tekstowe 2"/>
          <p:cNvSpPr txBox="1"/>
          <p:nvPr/>
        </p:nvSpPr>
        <p:spPr>
          <a:xfrm>
            <a:off x="2279576" y="6237312"/>
            <a:ext cx="7711406" cy="369332"/>
          </a:xfrm>
          <a:prstGeom prst="rect">
            <a:avLst/>
          </a:prstGeom>
          <a:solidFill>
            <a:srgbClr val="FF6699"/>
          </a:solidFill>
        </p:spPr>
        <p:txBody>
          <a:bodyPr wrap="none" rtlCol="0">
            <a:spAutoFit/>
          </a:bodyPr>
          <a:lstStyle/>
          <a:p>
            <a:r>
              <a:rPr lang="pl-PL" dirty="0"/>
              <a:t>Za: Pisarska, Tomaszkiewicz, </a:t>
            </a:r>
            <a:r>
              <a:rPr lang="pl-PL" i="1" dirty="0" err="1"/>
              <a:t>Wspołczesne</a:t>
            </a:r>
            <a:r>
              <a:rPr lang="pl-PL" i="1" dirty="0"/>
              <a:t> teorie </a:t>
            </a:r>
            <a:r>
              <a:rPr lang="pl-PL" i="1" dirty="0" err="1"/>
              <a:t>przekładoznawcze</a:t>
            </a:r>
            <a:r>
              <a:rPr lang="pl-PL" dirty="0"/>
              <a:t>, Poznań 1996</a:t>
            </a:r>
          </a:p>
        </p:txBody>
      </p:sp>
    </p:spTree>
    <p:extLst>
      <p:ext uri="{BB962C8B-B14F-4D97-AF65-F5344CB8AC3E}">
        <p14:creationId xmlns:p14="http://schemas.microsoft.com/office/powerpoint/2010/main" val="357973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499</Words>
  <Application>Microsoft Office PowerPoint</Application>
  <PresentationFormat>Panoramiczny</PresentationFormat>
  <Paragraphs>79</Paragraphs>
  <Slides>11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inherit</vt:lpstr>
      <vt:lpstr>Motyw pakietu Office</vt:lpstr>
      <vt:lpstr>Prezentacja programu PowerPoint</vt:lpstr>
      <vt:lpstr>Co to jest „teoria”?</vt:lpstr>
      <vt:lpstr>Prezentacja programu PowerPoint</vt:lpstr>
      <vt:lpstr>Studia nad przekładem  (różne nazwy dyscypliny: kto i w jakim znaczeniu się nimi posługuje?)</vt:lpstr>
      <vt:lpstr>Czym jest/nie jest teoria przekładu (literackiego)?</vt:lpstr>
      <vt:lpstr>Andrew Chesterman, On the Idea of Theory</vt:lpstr>
      <vt:lpstr>Interdyscyplinarność w badaniach nad przekładem</vt:lpstr>
      <vt:lpstr>Prezentacja programu PowerPoint</vt:lpstr>
      <vt:lpstr>Prezentacja programu PowerPoint</vt:lpstr>
      <vt:lpstr>James S. Holmes (1924-1986)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Ewa Kraskowska</dc:creator>
  <cp:lastModifiedBy>Ewa Kraskowska</cp:lastModifiedBy>
  <cp:revision>31</cp:revision>
  <dcterms:created xsi:type="dcterms:W3CDTF">2015-09-06T09:36:25Z</dcterms:created>
  <dcterms:modified xsi:type="dcterms:W3CDTF">2015-09-20T12:07:14Z</dcterms:modified>
</cp:coreProperties>
</file>