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7" r:id="rId11"/>
    <p:sldId id="268" r:id="rId12"/>
    <p:sldId id="270" r:id="rId13"/>
    <p:sldId id="265" r:id="rId14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61802EF-6306-4D86-9FCA-9C1ABED9EC00}" type="doc">
      <dgm:prSet loTypeId="urn:microsoft.com/office/officeart/2005/8/layout/cycle8" loCatId="cycle" qsTypeId="urn:microsoft.com/office/officeart/2005/8/quickstyle/simple1" qsCatId="simple" csTypeId="urn:microsoft.com/office/officeart/2005/8/colors/colorful5" csCatId="colorful" phldr="1"/>
      <dgm:spPr/>
    </dgm:pt>
    <dgm:pt modelId="{7C98A7C4-BFB3-4D7A-8BBB-A20F7D020B3D}">
      <dgm:prSet phldrT="[Tekst]"/>
      <dgm:spPr/>
      <dgm:t>
        <a:bodyPr/>
        <a:lstStyle/>
        <a:p>
          <a:r>
            <a:rPr lang="pl-PL" dirty="0" smtClean="0"/>
            <a:t>Intuicyjne uchwycenie sensu całości (tekstu)</a:t>
          </a:r>
          <a:endParaRPr lang="pl-PL" dirty="0"/>
        </a:p>
      </dgm:t>
    </dgm:pt>
    <dgm:pt modelId="{735DC16C-4630-4EA9-883E-CC57929F4800}" type="parTrans" cxnId="{51A5A9A9-96AC-416B-9B30-8480B25E26B2}">
      <dgm:prSet/>
      <dgm:spPr/>
      <dgm:t>
        <a:bodyPr/>
        <a:lstStyle/>
        <a:p>
          <a:endParaRPr lang="pl-PL"/>
        </a:p>
      </dgm:t>
    </dgm:pt>
    <dgm:pt modelId="{FCCA7681-E58B-4A38-A794-6D541ABFA3FD}" type="sibTrans" cxnId="{51A5A9A9-96AC-416B-9B30-8480B25E26B2}">
      <dgm:prSet/>
      <dgm:spPr/>
      <dgm:t>
        <a:bodyPr/>
        <a:lstStyle/>
        <a:p>
          <a:endParaRPr lang="pl-PL"/>
        </a:p>
      </dgm:t>
    </dgm:pt>
    <dgm:pt modelId="{6DC7FDB6-99B0-4944-AF86-ABD06CBE6506}">
      <dgm:prSet phldrT="[Tekst]"/>
      <dgm:spPr/>
      <dgm:t>
        <a:bodyPr/>
        <a:lstStyle/>
        <a:p>
          <a:r>
            <a:rPr lang="pl-PL" dirty="0" smtClean="0"/>
            <a:t>Rozbiór </a:t>
          </a:r>
        </a:p>
        <a:p>
          <a:r>
            <a:rPr lang="pl-PL" dirty="0" smtClean="0"/>
            <a:t>(analiza cząstkowa)</a:t>
          </a:r>
          <a:endParaRPr lang="pl-PL" dirty="0"/>
        </a:p>
      </dgm:t>
    </dgm:pt>
    <dgm:pt modelId="{58316ED7-6FEB-4269-AB8B-DB0B876F5049}" type="parTrans" cxnId="{C9447199-6CD1-4970-87B4-E5D257756483}">
      <dgm:prSet/>
      <dgm:spPr/>
      <dgm:t>
        <a:bodyPr/>
        <a:lstStyle/>
        <a:p>
          <a:endParaRPr lang="pl-PL"/>
        </a:p>
      </dgm:t>
    </dgm:pt>
    <dgm:pt modelId="{226BC0B7-9E12-42C1-971C-C6435E9F98E1}" type="sibTrans" cxnId="{C9447199-6CD1-4970-87B4-E5D257756483}">
      <dgm:prSet/>
      <dgm:spPr/>
      <dgm:t>
        <a:bodyPr/>
        <a:lstStyle/>
        <a:p>
          <a:endParaRPr lang="pl-PL"/>
        </a:p>
      </dgm:t>
    </dgm:pt>
    <dgm:pt modelId="{BAAEBEF0-CFB8-43F7-8B78-BC2D99FA8EDD}">
      <dgm:prSet phldrT="[Tekst]"/>
      <dgm:spPr/>
      <dgm:t>
        <a:bodyPr/>
        <a:lstStyle/>
        <a:p>
          <a:r>
            <a:rPr lang="pl-PL" dirty="0" smtClean="0"/>
            <a:t>Po dokonaniu analizy powrót do całości – interpretacja i głębsze rozumienie</a:t>
          </a:r>
          <a:endParaRPr lang="pl-PL" dirty="0"/>
        </a:p>
      </dgm:t>
    </dgm:pt>
    <dgm:pt modelId="{58342A96-26C9-4723-B764-D272B8535F78}" type="parTrans" cxnId="{8769E869-A69B-4D58-946D-E24E422CAC86}">
      <dgm:prSet/>
      <dgm:spPr/>
      <dgm:t>
        <a:bodyPr/>
        <a:lstStyle/>
        <a:p>
          <a:endParaRPr lang="pl-PL"/>
        </a:p>
      </dgm:t>
    </dgm:pt>
    <dgm:pt modelId="{8836ADBF-549B-4153-A158-151A38B1FF0E}" type="sibTrans" cxnId="{8769E869-A69B-4D58-946D-E24E422CAC86}">
      <dgm:prSet/>
      <dgm:spPr/>
      <dgm:t>
        <a:bodyPr/>
        <a:lstStyle/>
        <a:p>
          <a:endParaRPr lang="pl-PL"/>
        </a:p>
      </dgm:t>
    </dgm:pt>
    <dgm:pt modelId="{7CA3EA1A-F543-4D28-8C5B-2452A1EA7038}" type="pres">
      <dgm:prSet presAssocID="{A61802EF-6306-4D86-9FCA-9C1ABED9EC00}" presName="compositeShape" presStyleCnt="0">
        <dgm:presLayoutVars>
          <dgm:chMax val="7"/>
          <dgm:dir/>
          <dgm:resizeHandles val="exact"/>
        </dgm:presLayoutVars>
      </dgm:prSet>
      <dgm:spPr/>
    </dgm:pt>
    <dgm:pt modelId="{A561893B-4557-4AD7-9827-25F851126014}" type="pres">
      <dgm:prSet presAssocID="{A61802EF-6306-4D86-9FCA-9C1ABED9EC00}" presName="wedge1" presStyleLbl="node1" presStyleIdx="0" presStyleCnt="3"/>
      <dgm:spPr/>
      <dgm:t>
        <a:bodyPr/>
        <a:lstStyle/>
        <a:p>
          <a:endParaRPr lang="pl-PL"/>
        </a:p>
      </dgm:t>
    </dgm:pt>
    <dgm:pt modelId="{1F0F8A71-BC05-4D0D-8DB3-4972C3C29DC1}" type="pres">
      <dgm:prSet presAssocID="{A61802EF-6306-4D86-9FCA-9C1ABED9EC00}" presName="dummy1a" presStyleCnt="0"/>
      <dgm:spPr/>
    </dgm:pt>
    <dgm:pt modelId="{6C267392-A85B-4449-8603-E4B50681EB8C}" type="pres">
      <dgm:prSet presAssocID="{A61802EF-6306-4D86-9FCA-9C1ABED9EC00}" presName="dummy1b" presStyleCnt="0"/>
      <dgm:spPr/>
    </dgm:pt>
    <dgm:pt modelId="{3BE5481D-DF31-496B-9C76-7C1748EC3802}" type="pres">
      <dgm:prSet presAssocID="{A61802EF-6306-4D86-9FCA-9C1ABED9EC00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C958801-9F6C-4823-82F0-C1619B260639}" type="pres">
      <dgm:prSet presAssocID="{A61802EF-6306-4D86-9FCA-9C1ABED9EC00}" presName="wedge2" presStyleLbl="node1" presStyleIdx="1" presStyleCnt="3"/>
      <dgm:spPr/>
      <dgm:t>
        <a:bodyPr/>
        <a:lstStyle/>
        <a:p>
          <a:endParaRPr lang="pl-PL"/>
        </a:p>
      </dgm:t>
    </dgm:pt>
    <dgm:pt modelId="{F13CA1EF-53C1-436B-BAF0-7D8B4A5D42B8}" type="pres">
      <dgm:prSet presAssocID="{A61802EF-6306-4D86-9FCA-9C1ABED9EC00}" presName="dummy2a" presStyleCnt="0"/>
      <dgm:spPr/>
    </dgm:pt>
    <dgm:pt modelId="{526AD8EA-9E83-4022-A6AC-AD3F417A5C15}" type="pres">
      <dgm:prSet presAssocID="{A61802EF-6306-4D86-9FCA-9C1ABED9EC00}" presName="dummy2b" presStyleCnt="0"/>
      <dgm:spPr/>
    </dgm:pt>
    <dgm:pt modelId="{AF25AA01-368C-4F59-8EDD-18F0D3642BFF}" type="pres">
      <dgm:prSet presAssocID="{A61802EF-6306-4D86-9FCA-9C1ABED9EC00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EE5EFF9-F486-4BF9-BBBF-14E8EACF4141}" type="pres">
      <dgm:prSet presAssocID="{A61802EF-6306-4D86-9FCA-9C1ABED9EC00}" presName="wedge3" presStyleLbl="node1" presStyleIdx="2" presStyleCnt="3"/>
      <dgm:spPr/>
      <dgm:t>
        <a:bodyPr/>
        <a:lstStyle/>
        <a:p>
          <a:endParaRPr lang="pl-PL"/>
        </a:p>
      </dgm:t>
    </dgm:pt>
    <dgm:pt modelId="{E2C4A9CF-6C62-4594-B61C-40ECF5704276}" type="pres">
      <dgm:prSet presAssocID="{A61802EF-6306-4D86-9FCA-9C1ABED9EC00}" presName="dummy3a" presStyleCnt="0"/>
      <dgm:spPr/>
    </dgm:pt>
    <dgm:pt modelId="{2C530D4E-37F6-4FC9-8238-1A4D4F2A245D}" type="pres">
      <dgm:prSet presAssocID="{A61802EF-6306-4D86-9FCA-9C1ABED9EC00}" presName="dummy3b" presStyleCnt="0"/>
      <dgm:spPr/>
    </dgm:pt>
    <dgm:pt modelId="{13D17EC7-B95E-445A-A186-0D1212E1D52D}" type="pres">
      <dgm:prSet presAssocID="{A61802EF-6306-4D86-9FCA-9C1ABED9EC00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1128C2D-6404-4FD5-9CBA-414A97E0F37C}" type="pres">
      <dgm:prSet presAssocID="{FCCA7681-E58B-4A38-A794-6D541ABFA3FD}" presName="arrowWedge1" presStyleLbl="fgSibTrans2D1" presStyleIdx="0" presStyleCnt="3"/>
      <dgm:spPr/>
    </dgm:pt>
    <dgm:pt modelId="{E561078E-A603-4A8E-BDA8-DFCF8384B056}" type="pres">
      <dgm:prSet presAssocID="{226BC0B7-9E12-42C1-971C-C6435E9F98E1}" presName="arrowWedge2" presStyleLbl="fgSibTrans2D1" presStyleIdx="1" presStyleCnt="3"/>
      <dgm:spPr/>
    </dgm:pt>
    <dgm:pt modelId="{80EA8B2E-29A9-4336-AE42-24E32DA5BEDC}" type="pres">
      <dgm:prSet presAssocID="{8836ADBF-549B-4153-A158-151A38B1FF0E}" presName="arrowWedge3" presStyleLbl="fgSibTrans2D1" presStyleIdx="2" presStyleCnt="3"/>
      <dgm:spPr/>
    </dgm:pt>
  </dgm:ptLst>
  <dgm:cxnLst>
    <dgm:cxn modelId="{AFC69B91-9B0B-4B29-8DA6-54149237576E}" type="presOf" srcId="{7C98A7C4-BFB3-4D7A-8BBB-A20F7D020B3D}" destId="{A561893B-4557-4AD7-9827-25F851126014}" srcOrd="0" destOrd="0" presId="urn:microsoft.com/office/officeart/2005/8/layout/cycle8"/>
    <dgm:cxn modelId="{4D1FC7CC-F6AB-452C-A321-854D11F4A39D}" type="presOf" srcId="{6DC7FDB6-99B0-4944-AF86-ABD06CBE6506}" destId="{AF25AA01-368C-4F59-8EDD-18F0D3642BFF}" srcOrd="1" destOrd="0" presId="urn:microsoft.com/office/officeart/2005/8/layout/cycle8"/>
    <dgm:cxn modelId="{950F7ADC-CAC0-4CE8-9ECE-A51083F0721C}" type="presOf" srcId="{BAAEBEF0-CFB8-43F7-8B78-BC2D99FA8EDD}" destId="{13D17EC7-B95E-445A-A186-0D1212E1D52D}" srcOrd="1" destOrd="0" presId="urn:microsoft.com/office/officeart/2005/8/layout/cycle8"/>
    <dgm:cxn modelId="{C9447199-6CD1-4970-87B4-E5D257756483}" srcId="{A61802EF-6306-4D86-9FCA-9C1ABED9EC00}" destId="{6DC7FDB6-99B0-4944-AF86-ABD06CBE6506}" srcOrd="1" destOrd="0" parTransId="{58316ED7-6FEB-4269-AB8B-DB0B876F5049}" sibTransId="{226BC0B7-9E12-42C1-971C-C6435E9F98E1}"/>
    <dgm:cxn modelId="{DC5FBBD8-9CCB-423B-8F59-51B0C7BA17A1}" type="presOf" srcId="{6DC7FDB6-99B0-4944-AF86-ABD06CBE6506}" destId="{BC958801-9F6C-4823-82F0-C1619B260639}" srcOrd="0" destOrd="0" presId="urn:microsoft.com/office/officeart/2005/8/layout/cycle8"/>
    <dgm:cxn modelId="{C2C99F58-A38F-46C3-BECB-DF80D24AC052}" type="presOf" srcId="{A61802EF-6306-4D86-9FCA-9C1ABED9EC00}" destId="{7CA3EA1A-F543-4D28-8C5B-2452A1EA7038}" srcOrd="0" destOrd="0" presId="urn:microsoft.com/office/officeart/2005/8/layout/cycle8"/>
    <dgm:cxn modelId="{8769E869-A69B-4D58-946D-E24E422CAC86}" srcId="{A61802EF-6306-4D86-9FCA-9C1ABED9EC00}" destId="{BAAEBEF0-CFB8-43F7-8B78-BC2D99FA8EDD}" srcOrd="2" destOrd="0" parTransId="{58342A96-26C9-4723-B764-D272B8535F78}" sibTransId="{8836ADBF-549B-4153-A158-151A38B1FF0E}"/>
    <dgm:cxn modelId="{51A5A9A9-96AC-416B-9B30-8480B25E26B2}" srcId="{A61802EF-6306-4D86-9FCA-9C1ABED9EC00}" destId="{7C98A7C4-BFB3-4D7A-8BBB-A20F7D020B3D}" srcOrd="0" destOrd="0" parTransId="{735DC16C-4630-4EA9-883E-CC57929F4800}" sibTransId="{FCCA7681-E58B-4A38-A794-6D541ABFA3FD}"/>
    <dgm:cxn modelId="{7313C9E6-DEE5-4F0B-8412-4321CD4E738E}" type="presOf" srcId="{7C98A7C4-BFB3-4D7A-8BBB-A20F7D020B3D}" destId="{3BE5481D-DF31-496B-9C76-7C1748EC3802}" srcOrd="1" destOrd="0" presId="urn:microsoft.com/office/officeart/2005/8/layout/cycle8"/>
    <dgm:cxn modelId="{41D607E0-AD7E-4F91-B8FE-472B02A692C6}" type="presOf" srcId="{BAAEBEF0-CFB8-43F7-8B78-BC2D99FA8EDD}" destId="{DEE5EFF9-F486-4BF9-BBBF-14E8EACF4141}" srcOrd="0" destOrd="0" presId="urn:microsoft.com/office/officeart/2005/8/layout/cycle8"/>
    <dgm:cxn modelId="{67BA0D35-17A3-40AD-AFB8-86831F3F76FC}" type="presParOf" srcId="{7CA3EA1A-F543-4D28-8C5B-2452A1EA7038}" destId="{A561893B-4557-4AD7-9827-25F851126014}" srcOrd="0" destOrd="0" presId="urn:microsoft.com/office/officeart/2005/8/layout/cycle8"/>
    <dgm:cxn modelId="{9A9C8675-00CE-4E11-BAEF-3D21D41E2A69}" type="presParOf" srcId="{7CA3EA1A-F543-4D28-8C5B-2452A1EA7038}" destId="{1F0F8A71-BC05-4D0D-8DB3-4972C3C29DC1}" srcOrd="1" destOrd="0" presId="urn:microsoft.com/office/officeart/2005/8/layout/cycle8"/>
    <dgm:cxn modelId="{F60FC1B7-23EB-4B9B-9195-BE32A93E805E}" type="presParOf" srcId="{7CA3EA1A-F543-4D28-8C5B-2452A1EA7038}" destId="{6C267392-A85B-4449-8603-E4B50681EB8C}" srcOrd="2" destOrd="0" presId="urn:microsoft.com/office/officeart/2005/8/layout/cycle8"/>
    <dgm:cxn modelId="{D35C25E5-D4EF-4E85-B812-7335B5B1E080}" type="presParOf" srcId="{7CA3EA1A-F543-4D28-8C5B-2452A1EA7038}" destId="{3BE5481D-DF31-496B-9C76-7C1748EC3802}" srcOrd="3" destOrd="0" presId="urn:microsoft.com/office/officeart/2005/8/layout/cycle8"/>
    <dgm:cxn modelId="{BFBF8154-4008-441B-83C1-20DE4C8C7792}" type="presParOf" srcId="{7CA3EA1A-F543-4D28-8C5B-2452A1EA7038}" destId="{BC958801-9F6C-4823-82F0-C1619B260639}" srcOrd="4" destOrd="0" presId="urn:microsoft.com/office/officeart/2005/8/layout/cycle8"/>
    <dgm:cxn modelId="{5C8D935B-0423-4D09-A985-B8E213626E6E}" type="presParOf" srcId="{7CA3EA1A-F543-4D28-8C5B-2452A1EA7038}" destId="{F13CA1EF-53C1-436B-BAF0-7D8B4A5D42B8}" srcOrd="5" destOrd="0" presId="urn:microsoft.com/office/officeart/2005/8/layout/cycle8"/>
    <dgm:cxn modelId="{49C4C313-86DC-40F1-AFB7-242A4B4A781B}" type="presParOf" srcId="{7CA3EA1A-F543-4D28-8C5B-2452A1EA7038}" destId="{526AD8EA-9E83-4022-A6AC-AD3F417A5C15}" srcOrd="6" destOrd="0" presId="urn:microsoft.com/office/officeart/2005/8/layout/cycle8"/>
    <dgm:cxn modelId="{4714F11C-3D1C-4193-820A-8458CAFFB11F}" type="presParOf" srcId="{7CA3EA1A-F543-4D28-8C5B-2452A1EA7038}" destId="{AF25AA01-368C-4F59-8EDD-18F0D3642BFF}" srcOrd="7" destOrd="0" presId="urn:microsoft.com/office/officeart/2005/8/layout/cycle8"/>
    <dgm:cxn modelId="{F74B9A06-73CB-4B6A-BFA2-F6C4C03609A2}" type="presParOf" srcId="{7CA3EA1A-F543-4D28-8C5B-2452A1EA7038}" destId="{DEE5EFF9-F486-4BF9-BBBF-14E8EACF4141}" srcOrd="8" destOrd="0" presId="urn:microsoft.com/office/officeart/2005/8/layout/cycle8"/>
    <dgm:cxn modelId="{9D6FE5D7-EE1C-41DC-987F-732358644AAC}" type="presParOf" srcId="{7CA3EA1A-F543-4D28-8C5B-2452A1EA7038}" destId="{E2C4A9CF-6C62-4594-B61C-40ECF5704276}" srcOrd="9" destOrd="0" presId="urn:microsoft.com/office/officeart/2005/8/layout/cycle8"/>
    <dgm:cxn modelId="{8B465EC1-E3EE-4EB2-A7AC-3FA7FF952435}" type="presParOf" srcId="{7CA3EA1A-F543-4D28-8C5B-2452A1EA7038}" destId="{2C530D4E-37F6-4FC9-8238-1A4D4F2A245D}" srcOrd="10" destOrd="0" presId="urn:microsoft.com/office/officeart/2005/8/layout/cycle8"/>
    <dgm:cxn modelId="{5C56CA6E-D87E-4F71-B805-639CC89D8BE2}" type="presParOf" srcId="{7CA3EA1A-F543-4D28-8C5B-2452A1EA7038}" destId="{13D17EC7-B95E-445A-A186-0D1212E1D52D}" srcOrd="11" destOrd="0" presId="urn:microsoft.com/office/officeart/2005/8/layout/cycle8"/>
    <dgm:cxn modelId="{F37DCB50-5423-4376-8D94-92124E0681CE}" type="presParOf" srcId="{7CA3EA1A-F543-4D28-8C5B-2452A1EA7038}" destId="{A1128C2D-6404-4FD5-9CBA-414A97E0F37C}" srcOrd="12" destOrd="0" presId="urn:microsoft.com/office/officeart/2005/8/layout/cycle8"/>
    <dgm:cxn modelId="{CCFE99C1-74BA-40C7-9006-2E4CE6A635DC}" type="presParOf" srcId="{7CA3EA1A-F543-4D28-8C5B-2452A1EA7038}" destId="{E561078E-A603-4A8E-BDA8-DFCF8384B056}" srcOrd="13" destOrd="0" presId="urn:microsoft.com/office/officeart/2005/8/layout/cycle8"/>
    <dgm:cxn modelId="{28FE35A1-0D42-44E1-90E5-16E509D699D9}" type="presParOf" srcId="{7CA3EA1A-F543-4D28-8C5B-2452A1EA7038}" destId="{80EA8B2E-29A9-4336-AE42-24E32DA5BEDC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10C7074-EF6F-4957-946C-48FAC4063566}" type="doc">
      <dgm:prSet loTypeId="urn:microsoft.com/office/officeart/2005/8/layout/venn1" loCatId="relationship" qsTypeId="urn:microsoft.com/office/officeart/2005/8/quickstyle/simple1" qsCatId="simple" csTypeId="urn:microsoft.com/office/officeart/2005/8/colors/colorful5" csCatId="colorful" phldr="1"/>
      <dgm:spPr/>
    </dgm:pt>
    <dgm:pt modelId="{3A4721DF-5F2C-4DF8-BE08-7CDF1263F1AF}">
      <dgm:prSet phldrT="[Tekst]"/>
      <dgm:spPr/>
      <dgm:t>
        <a:bodyPr/>
        <a:lstStyle/>
        <a:p>
          <a:r>
            <a:rPr lang="pl-PL" dirty="0" smtClean="0"/>
            <a:t>Horyzont</a:t>
          </a:r>
        </a:p>
        <a:p>
          <a:r>
            <a:rPr lang="pl-PL" dirty="0" smtClean="0"/>
            <a:t>dzieła</a:t>
          </a:r>
          <a:endParaRPr lang="pl-PL" dirty="0"/>
        </a:p>
      </dgm:t>
    </dgm:pt>
    <dgm:pt modelId="{47F56BEF-8502-4A30-B2F0-0ADF553FE3C9}" type="parTrans" cxnId="{87BE2928-69BC-489D-9FEC-8EBA98C48008}">
      <dgm:prSet/>
      <dgm:spPr/>
      <dgm:t>
        <a:bodyPr/>
        <a:lstStyle/>
        <a:p>
          <a:endParaRPr lang="pl-PL"/>
        </a:p>
      </dgm:t>
    </dgm:pt>
    <dgm:pt modelId="{A307D82A-0AEC-477D-BB99-C90B1FA43DEB}" type="sibTrans" cxnId="{87BE2928-69BC-489D-9FEC-8EBA98C48008}">
      <dgm:prSet/>
      <dgm:spPr/>
      <dgm:t>
        <a:bodyPr/>
        <a:lstStyle/>
        <a:p>
          <a:endParaRPr lang="pl-PL"/>
        </a:p>
      </dgm:t>
    </dgm:pt>
    <dgm:pt modelId="{D53A7111-C2EF-4144-9E49-453B9F83DAA8}">
      <dgm:prSet phldrT="[Tekst]"/>
      <dgm:spPr/>
      <dgm:t>
        <a:bodyPr/>
        <a:lstStyle/>
        <a:p>
          <a:r>
            <a:rPr lang="pl-PL" dirty="0" smtClean="0"/>
            <a:t>Horyzont </a:t>
          </a:r>
        </a:p>
        <a:p>
          <a:r>
            <a:rPr lang="pl-PL" dirty="0" smtClean="0"/>
            <a:t>odbiorcy</a:t>
          </a:r>
          <a:endParaRPr lang="pl-PL" dirty="0"/>
        </a:p>
      </dgm:t>
    </dgm:pt>
    <dgm:pt modelId="{1C323C26-C702-4AA3-8576-B4A5EF4D9023}" type="parTrans" cxnId="{D51CCADE-FCD5-478B-8BE3-F258F2DA6963}">
      <dgm:prSet/>
      <dgm:spPr/>
      <dgm:t>
        <a:bodyPr/>
        <a:lstStyle/>
        <a:p>
          <a:endParaRPr lang="pl-PL"/>
        </a:p>
      </dgm:t>
    </dgm:pt>
    <dgm:pt modelId="{5AB03B1E-3CCF-4891-BACA-5006428AB456}" type="sibTrans" cxnId="{D51CCADE-FCD5-478B-8BE3-F258F2DA6963}">
      <dgm:prSet/>
      <dgm:spPr/>
      <dgm:t>
        <a:bodyPr/>
        <a:lstStyle/>
        <a:p>
          <a:endParaRPr lang="pl-PL"/>
        </a:p>
      </dgm:t>
    </dgm:pt>
    <dgm:pt modelId="{6DE9BC21-771A-465A-A4A9-14F2C1D47AF3}" type="pres">
      <dgm:prSet presAssocID="{D10C7074-EF6F-4957-946C-48FAC4063566}" presName="compositeShape" presStyleCnt="0">
        <dgm:presLayoutVars>
          <dgm:chMax val="7"/>
          <dgm:dir/>
          <dgm:resizeHandles val="exact"/>
        </dgm:presLayoutVars>
      </dgm:prSet>
      <dgm:spPr/>
    </dgm:pt>
    <dgm:pt modelId="{69FD52FC-88B6-48B0-BF90-828D099EB640}" type="pres">
      <dgm:prSet presAssocID="{3A4721DF-5F2C-4DF8-BE08-7CDF1263F1AF}" presName="circ1" presStyleLbl="vennNode1" presStyleIdx="0" presStyleCnt="2"/>
      <dgm:spPr/>
      <dgm:t>
        <a:bodyPr/>
        <a:lstStyle/>
        <a:p>
          <a:endParaRPr lang="pl-PL"/>
        </a:p>
      </dgm:t>
    </dgm:pt>
    <dgm:pt modelId="{10A273F5-B4D8-4855-B84F-9F56C20F946D}" type="pres">
      <dgm:prSet presAssocID="{3A4721DF-5F2C-4DF8-BE08-7CDF1263F1AF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422D2B7-8566-41E4-B123-BFB5258AF0D8}" type="pres">
      <dgm:prSet presAssocID="{D53A7111-C2EF-4144-9E49-453B9F83DAA8}" presName="circ2" presStyleLbl="vennNode1" presStyleIdx="1" presStyleCnt="2"/>
      <dgm:spPr/>
      <dgm:t>
        <a:bodyPr/>
        <a:lstStyle/>
        <a:p>
          <a:endParaRPr lang="pl-PL"/>
        </a:p>
      </dgm:t>
    </dgm:pt>
    <dgm:pt modelId="{DC07948D-D08B-4A12-9FCA-72605F4C87C9}" type="pres">
      <dgm:prSet presAssocID="{D53A7111-C2EF-4144-9E49-453B9F83DAA8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D07DE530-88B3-48B1-ADFB-702A28879BD9}" type="presOf" srcId="{3A4721DF-5F2C-4DF8-BE08-7CDF1263F1AF}" destId="{69FD52FC-88B6-48B0-BF90-828D099EB640}" srcOrd="0" destOrd="0" presId="urn:microsoft.com/office/officeart/2005/8/layout/venn1"/>
    <dgm:cxn modelId="{D60100B2-F8B3-4D43-86E6-2DCE0AEE17FA}" type="presOf" srcId="{D53A7111-C2EF-4144-9E49-453B9F83DAA8}" destId="{E422D2B7-8566-41E4-B123-BFB5258AF0D8}" srcOrd="0" destOrd="0" presId="urn:microsoft.com/office/officeart/2005/8/layout/venn1"/>
    <dgm:cxn modelId="{DABCBF10-0D92-492E-AE30-3F9DDD63FD0E}" type="presOf" srcId="{D53A7111-C2EF-4144-9E49-453B9F83DAA8}" destId="{DC07948D-D08B-4A12-9FCA-72605F4C87C9}" srcOrd="1" destOrd="0" presId="urn:microsoft.com/office/officeart/2005/8/layout/venn1"/>
    <dgm:cxn modelId="{5E6239F9-D670-45C8-857B-C36A00A6C903}" type="presOf" srcId="{D10C7074-EF6F-4957-946C-48FAC4063566}" destId="{6DE9BC21-771A-465A-A4A9-14F2C1D47AF3}" srcOrd="0" destOrd="0" presId="urn:microsoft.com/office/officeart/2005/8/layout/venn1"/>
    <dgm:cxn modelId="{D51CCADE-FCD5-478B-8BE3-F258F2DA6963}" srcId="{D10C7074-EF6F-4957-946C-48FAC4063566}" destId="{D53A7111-C2EF-4144-9E49-453B9F83DAA8}" srcOrd="1" destOrd="0" parTransId="{1C323C26-C702-4AA3-8576-B4A5EF4D9023}" sibTransId="{5AB03B1E-3CCF-4891-BACA-5006428AB456}"/>
    <dgm:cxn modelId="{813D2AB5-4822-45AE-9F0F-60428517CF21}" type="presOf" srcId="{3A4721DF-5F2C-4DF8-BE08-7CDF1263F1AF}" destId="{10A273F5-B4D8-4855-B84F-9F56C20F946D}" srcOrd="1" destOrd="0" presId="urn:microsoft.com/office/officeart/2005/8/layout/venn1"/>
    <dgm:cxn modelId="{87BE2928-69BC-489D-9FEC-8EBA98C48008}" srcId="{D10C7074-EF6F-4957-946C-48FAC4063566}" destId="{3A4721DF-5F2C-4DF8-BE08-7CDF1263F1AF}" srcOrd="0" destOrd="0" parTransId="{47F56BEF-8502-4A30-B2F0-0ADF553FE3C9}" sibTransId="{A307D82A-0AEC-477D-BB99-C90B1FA43DEB}"/>
    <dgm:cxn modelId="{732F18E9-BE5B-4ADF-8006-B67397E81E55}" type="presParOf" srcId="{6DE9BC21-771A-465A-A4A9-14F2C1D47AF3}" destId="{69FD52FC-88B6-48B0-BF90-828D099EB640}" srcOrd="0" destOrd="0" presId="urn:microsoft.com/office/officeart/2005/8/layout/venn1"/>
    <dgm:cxn modelId="{E77EC91C-BF27-4B81-B987-DD2F4DBC3777}" type="presParOf" srcId="{6DE9BC21-771A-465A-A4A9-14F2C1D47AF3}" destId="{10A273F5-B4D8-4855-B84F-9F56C20F946D}" srcOrd="1" destOrd="0" presId="urn:microsoft.com/office/officeart/2005/8/layout/venn1"/>
    <dgm:cxn modelId="{3BD5CE1F-B861-41BE-A498-F670F09E9E68}" type="presParOf" srcId="{6DE9BC21-771A-465A-A4A9-14F2C1D47AF3}" destId="{E422D2B7-8566-41E4-B123-BFB5258AF0D8}" srcOrd="2" destOrd="0" presId="urn:microsoft.com/office/officeart/2005/8/layout/venn1"/>
    <dgm:cxn modelId="{B61BB73F-2DE3-461C-817D-230F61605412}" type="presParOf" srcId="{6DE9BC21-771A-465A-A4A9-14F2C1D47AF3}" destId="{DC07948D-D08B-4A12-9FCA-72605F4C87C9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046C12D-22B8-4F0A-A80A-D25058DB3B4E}" type="doc">
      <dgm:prSet loTypeId="urn:microsoft.com/office/officeart/2005/8/layout/cycle6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pl-PL"/>
        </a:p>
      </dgm:t>
    </dgm:pt>
    <dgm:pt modelId="{35B58DBC-C5B6-4F91-B896-31EC5EEC0AD4}">
      <dgm:prSet phldrT="[Tekst]"/>
      <dgm:spPr/>
      <dgm:t>
        <a:bodyPr/>
        <a:lstStyle/>
        <a:p>
          <a:r>
            <a:rPr lang="pl-PL" dirty="0" smtClean="0"/>
            <a:t>wstępne </a:t>
          </a:r>
          <a:r>
            <a:rPr lang="pl-PL" b="1" dirty="0" smtClean="0"/>
            <a:t>zaufanie</a:t>
          </a:r>
          <a:r>
            <a:rPr lang="pl-PL" dirty="0" smtClean="0"/>
            <a:t> („tam coś jest”)</a:t>
          </a:r>
          <a:endParaRPr lang="pl-PL" dirty="0"/>
        </a:p>
      </dgm:t>
    </dgm:pt>
    <dgm:pt modelId="{9F1CA8B6-95EC-4731-B153-B6056179CF9A}" type="parTrans" cxnId="{3354B364-4145-492B-97DE-D48407A9EE49}">
      <dgm:prSet/>
      <dgm:spPr/>
      <dgm:t>
        <a:bodyPr/>
        <a:lstStyle/>
        <a:p>
          <a:endParaRPr lang="pl-PL"/>
        </a:p>
      </dgm:t>
    </dgm:pt>
    <dgm:pt modelId="{7486A16E-DEF7-4478-BFA3-E08FE6D711E2}" type="sibTrans" cxnId="{3354B364-4145-492B-97DE-D48407A9EE49}">
      <dgm:prSet/>
      <dgm:spPr/>
      <dgm:t>
        <a:bodyPr/>
        <a:lstStyle/>
        <a:p>
          <a:endParaRPr lang="pl-PL"/>
        </a:p>
      </dgm:t>
    </dgm:pt>
    <dgm:pt modelId="{118E8AC3-2EF6-4427-9807-72EC265A7D4D}">
      <dgm:prSet phldrT="[Tekst]"/>
      <dgm:spPr/>
      <dgm:t>
        <a:bodyPr/>
        <a:lstStyle/>
        <a:p>
          <a:r>
            <a:rPr lang="pl-PL" b="1" dirty="0" smtClean="0"/>
            <a:t>inkorporacja</a:t>
          </a:r>
          <a:r>
            <a:rPr lang="pl-PL" dirty="0" smtClean="0"/>
            <a:t> (przyjęcie oryginału do kultury docelowej)</a:t>
          </a:r>
          <a:endParaRPr lang="pl-PL" dirty="0"/>
        </a:p>
      </dgm:t>
    </dgm:pt>
    <dgm:pt modelId="{4598E25E-CE0B-4F4C-82C3-106613A7D41B}" type="parTrans" cxnId="{73E2427A-3C0D-430E-B081-5742B995F6EB}">
      <dgm:prSet/>
      <dgm:spPr/>
      <dgm:t>
        <a:bodyPr/>
        <a:lstStyle/>
        <a:p>
          <a:endParaRPr lang="pl-PL"/>
        </a:p>
      </dgm:t>
    </dgm:pt>
    <dgm:pt modelId="{FCED33A3-180C-4734-8442-DCE9910498A7}" type="sibTrans" cxnId="{73E2427A-3C0D-430E-B081-5742B995F6EB}">
      <dgm:prSet/>
      <dgm:spPr/>
      <dgm:t>
        <a:bodyPr/>
        <a:lstStyle/>
        <a:p>
          <a:endParaRPr lang="pl-PL"/>
        </a:p>
      </dgm:t>
    </dgm:pt>
    <dgm:pt modelId="{67F4C0A3-18E5-492E-AFA2-CDD7094DD670}">
      <dgm:prSet phldrT="[Tekst]"/>
      <dgm:spPr/>
      <dgm:t>
        <a:bodyPr/>
        <a:lstStyle/>
        <a:p>
          <a:r>
            <a:rPr lang="pl-PL" b="1" dirty="0" smtClean="0"/>
            <a:t>domknięcie</a:t>
          </a:r>
          <a:r>
            <a:rPr lang="pl-PL" dirty="0" smtClean="0"/>
            <a:t> cyklu (przywrócenie równowagi; faza recepcji)</a:t>
          </a:r>
          <a:endParaRPr lang="pl-PL" dirty="0"/>
        </a:p>
      </dgm:t>
    </dgm:pt>
    <dgm:pt modelId="{15B83E9F-CE62-487C-86EE-E36A177C31FF}" type="parTrans" cxnId="{747847B5-8658-4C0E-8FB1-B2DFE39F3015}">
      <dgm:prSet/>
      <dgm:spPr/>
      <dgm:t>
        <a:bodyPr/>
        <a:lstStyle/>
        <a:p>
          <a:endParaRPr lang="pl-PL"/>
        </a:p>
      </dgm:t>
    </dgm:pt>
    <dgm:pt modelId="{660F3732-0B43-4371-9DC0-1638CC05A45D}" type="sibTrans" cxnId="{747847B5-8658-4C0E-8FB1-B2DFE39F3015}">
      <dgm:prSet/>
      <dgm:spPr/>
      <dgm:t>
        <a:bodyPr/>
        <a:lstStyle/>
        <a:p>
          <a:endParaRPr lang="pl-PL"/>
        </a:p>
      </dgm:t>
    </dgm:pt>
    <dgm:pt modelId="{6C7FC22B-773B-4A04-B5C8-47F0BABBEB52}">
      <dgm:prSet/>
      <dgm:spPr/>
      <dgm:t>
        <a:bodyPr/>
        <a:lstStyle/>
        <a:p>
          <a:r>
            <a:rPr lang="pl-PL" b="1" smtClean="0"/>
            <a:t>wkroczenie</a:t>
          </a:r>
          <a:r>
            <a:rPr lang="pl-PL" smtClean="0"/>
            <a:t> w tekst (wydarcie mu znaczenia)</a:t>
          </a:r>
          <a:endParaRPr lang="pl-PL" dirty="0"/>
        </a:p>
      </dgm:t>
    </dgm:pt>
    <dgm:pt modelId="{E43FDD61-FB98-4792-9E04-070F9A2BB920}" type="parTrans" cxnId="{B6E135F5-7BE1-4A5A-AA8F-D469C4736C89}">
      <dgm:prSet/>
      <dgm:spPr/>
      <dgm:t>
        <a:bodyPr/>
        <a:lstStyle/>
        <a:p>
          <a:endParaRPr lang="pl-PL"/>
        </a:p>
      </dgm:t>
    </dgm:pt>
    <dgm:pt modelId="{A1A28EA2-3877-43F2-810B-79A73B6C1D94}" type="sibTrans" cxnId="{B6E135F5-7BE1-4A5A-AA8F-D469C4736C89}">
      <dgm:prSet/>
      <dgm:spPr/>
      <dgm:t>
        <a:bodyPr/>
        <a:lstStyle/>
        <a:p>
          <a:endParaRPr lang="pl-PL"/>
        </a:p>
      </dgm:t>
    </dgm:pt>
    <dgm:pt modelId="{506F738A-9C02-409B-9330-46D161B74651}" type="pres">
      <dgm:prSet presAssocID="{0046C12D-22B8-4F0A-A80A-D25058DB3B4E}" presName="cycle" presStyleCnt="0">
        <dgm:presLayoutVars>
          <dgm:dir/>
          <dgm:resizeHandles val="exact"/>
        </dgm:presLayoutVars>
      </dgm:prSet>
      <dgm:spPr/>
    </dgm:pt>
    <dgm:pt modelId="{7750756D-94FB-4B33-9FDE-5F2749DFC96B}" type="pres">
      <dgm:prSet presAssocID="{35B58DBC-C5B6-4F91-B896-31EC5EEC0AD4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080C20C-C7B4-49F6-8BD0-B3916F00895F}" type="pres">
      <dgm:prSet presAssocID="{35B58DBC-C5B6-4F91-B896-31EC5EEC0AD4}" presName="spNode" presStyleCnt="0"/>
      <dgm:spPr/>
    </dgm:pt>
    <dgm:pt modelId="{C6284E5B-E2EB-4970-8292-8238CC80B98E}" type="pres">
      <dgm:prSet presAssocID="{7486A16E-DEF7-4478-BFA3-E08FE6D711E2}" presName="sibTrans" presStyleLbl="sibTrans1D1" presStyleIdx="0" presStyleCnt="4"/>
      <dgm:spPr/>
    </dgm:pt>
    <dgm:pt modelId="{52675D5A-A040-4CCE-AFE9-5909B86D5FC4}" type="pres">
      <dgm:prSet presAssocID="{6C7FC22B-773B-4A04-B5C8-47F0BABBEB52}" presName="node" presStyleLbl="node1" presStyleIdx="1" presStyleCnt="4">
        <dgm:presLayoutVars>
          <dgm:bulletEnabled val="1"/>
        </dgm:presLayoutVars>
      </dgm:prSet>
      <dgm:spPr/>
    </dgm:pt>
    <dgm:pt modelId="{4322369C-9CCD-4331-935E-C6A681BC0EBE}" type="pres">
      <dgm:prSet presAssocID="{6C7FC22B-773B-4A04-B5C8-47F0BABBEB52}" presName="spNode" presStyleCnt="0"/>
      <dgm:spPr/>
    </dgm:pt>
    <dgm:pt modelId="{AB9080B2-1804-4888-AEF8-904AD4D96894}" type="pres">
      <dgm:prSet presAssocID="{A1A28EA2-3877-43F2-810B-79A73B6C1D94}" presName="sibTrans" presStyleLbl="sibTrans1D1" presStyleIdx="1" presStyleCnt="4"/>
      <dgm:spPr/>
    </dgm:pt>
    <dgm:pt modelId="{60D1A897-55D2-4103-88B2-3CF0DB40ED73}" type="pres">
      <dgm:prSet presAssocID="{118E8AC3-2EF6-4427-9807-72EC265A7D4D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4EFC244-F122-4A95-B03A-5F02ED9442E9}" type="pres">
      <dgm:prSet presAssocID="{118E8AC3-2EF6-4427-9807-72EC265A7D4D}" presName="spNode" presStyleCnt="0"/>
      <dgm:spPr/>
    </dgm:pt>
    <dgm:pt modelId="{3F379A8A-4D17-462B-B060-0B21B6E83CC5}" type="pres">
      <dgm:prSet presAssocID="{FCED33A3-180C-4734-8442-DCE9910498A7}" presName="sibTrans" presStyleLbl="sibTrans1D1" presStyleIdx="2" presStyleCnt="4"/>
      <dgm:spPr/>
    </dgm:pt>
    <dgm:pt modelId="{44EBFF56-DD3D-40B4-89A8-6B7E5FE24E8B}" type="pres">
      <dgm:prSet presAssocID="{67F4C0A3-18E5-492E-AFA2-CDD7094DD670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75A92B0-CAED-4CF2-BA61-6FA76C3C004C}" type="pres">
      <dgm:prSet presAssocID="{67F4C0A3-18E5-492E-AFA2-CDD7094DD670}" presName="spNode" presStyleCnt="0"/>
      <dgm:spPr/>
    </dgm:pt>
    <dgm:pt modelId="{C133D24B-7B88-4D7C-BF2C-75BC80622860}" type="pres">
      <dgm:prSet presAssocID="{660F3732-0B43-4371-9DC0-1638CC05A45D}" presName="sibTrans" presStyleLbl="sibTrans1D1" presStyleIdx="3" presStyleCnt="4"/>
      <dgm:spPr/>
    </dgm:pt>
  </dgm:ptLst>
  <dgm:cxnLst>
    <dgm:cxn modelId="{3DBBCD39-3992-4D42-A286-537864CFEAEE}" type="presOf" srcId="{35B58DBC-C5B6-4F91-B896-31EC5EEC0AD4}" destId="{7750756D-94FB-4B33-9FDE-5F2749DFC96B}" srcOrd="0" destOrd="0" presId="urn:microsoft.com/office/officeart/2005/8/layout/cycle6"/>
    <dgm:cxn modelId="{B6E135F5-7BE1-4A5A-AA8F-D469C4736C89}" srcId="{0046C12D-22B8-4F0A-A80A-D25058DB3B4E}" destId="{6C7FC22B-773B-4A04-B5C8-47F0BABBEB52}" srcOrd="1" destOrd="0" parTransId="{E43FDD61-FB98-4792-9E04-070F9A2BB920}" sibTransId="{A1A28EA2-3877-43F2-810B-79A73B6C1D94}"/>
    <dgm:cxn modelId="{7BA48531-B788-4063-9D39-793FEFD0C45D}" type="presOf" srcId="{7486A16E-DEF7-4478-BFA3-E08FE6D711E2}" destId="{C6284E5B-E2EB-4970-8292-8238CC80B98E}" srcOrd="0" destOrd="0" presId="urn:microsoft.com/office/officeart/2005/8/layout/cycle6"/>
    <dgm:cxn modelId="{2D15BE10-D39B-45FF-A95B-032A8A784453}" type="presOf" srcId="{67F4C0A3-18E5-492E-AFA2-CDD7094DD670}" destId="{44EBFF56-DD3D-40B4-89A8-6B7E5FE24E8B}" srcOrd="0" destOrd="0" presId="urn:microsoft.com/office/officeart/2005/8/layout/cycle6"/>
    <dgm:cxn modelId="{607248F6-A031-4722-8942-D358CFE18844}" type="presOf" srcId="{660F3732-0B43-4371-9DC0-1638CC05A45D}" destId="{C133D24B-7B88-4D7C-BF2C-75BC80622860}" srcOrd="0" destOrd="0" presId="urn:microsoft.com/office/officeart/2005/8/layout/cycle6"/>
    <dgm:cxn modelId="{747847B5-8658-4C0E-8FB1-B2DFE39F3015}" srcId="{0046C12D-22B8-4F0A-A80A-D25058DB3B4E}" destId="{67F4C0A3-18E5-492E-AFA2-CDD7094DD670}" srcOrd="3" destOrd="0" parTransId="{15B83E9F-CE62-487C-86EE-E36A177C31FF}" sibTransId="{660F3732-0B43-4371-9DC0-1638CC05A45D}"/>
    <dgm:cxn modelId="{54A51EBC-BCAC-4CC2-830C-EEA86270F86F}" type="presOf" srcId="{A1A28EA2-3877-43F2-810B-79A73B6C1D94}" destId="{AB9080B2-1804-4888-AEF8-904AD4D96894}" srcOrd="0" destOrd="0" presId="urn:microsoft.com/office/officeart/2005/8/layout/cycle6"/>
    <dgm:cxn modelId="{9C57B8B2-E320-43F8-84E7-5993506D02A1}" type="presOf" srcId="{6C7FC22B-773B-4A04-B5C8-47F0BABBEB52}" destId="{52675D5A-A040-4CCE-AFE9-5909B86D5FC4}" srcOrd="0" destOrd="0" presId="urn:microsoft.com/office/officeart/2005/8/layout/cycle6"/>
    <dgm:cxn modelId="{7EEC256D-C294-410B-9BAC-B9510AD44B44}" type="presOf" srcId="{118E8AC3-2EF6-4427-9807-72EC265A7D4D}" destId="{60D1A897-55D2-4103-88B2-3CF0DB40ED73}" srcOrd="0" destOrd="0" presId="urn:microsoft.com/office/officeart/2005/8/layout/cycle6"/>
    <dgm:cxn modelId="{3354B364-4145-492B-97DE-D48407A9EE49}" srcId="{0046C12D-22B8-4F0A-A80A-D25058DB3B4E}" destId="{35B58DBC-C5B6-4F91-B896-31EC5EEC0AD4}" srcOrd="0" destOrd="0" parTransId="{9F1CA8B6-95EC-4731-B153-B6056179CF9A}" sibTransId="{7486A16E-DEF7-4478-BFA3-E08FE6D711E2}"/>
    <dgm:cxn modelId="{76E2B4CF-3E93-4667-B70C-AD227F87950D}" type="presOf" srcId="{FCED33A3-180C-4734-8442-DCE9910498A7}" destId="{3F379A8A-4D17-462B-B060-0B21B6E83CC5}" srcOrd="0" destOrd="0" presId="urn:microsoft.com/office/officeart/2005/8/layout/cycle6"/>
    <dgm:cxn modelId="{73E2427A-3C0D-430E-B081-5742B995F6EB}" srcId="{0046C12D-22B8-4F0A-A80A-D25058DB3B4E}" destId="{118E8AC3-2EF6-4427-9807-72EC265A7D4D}" srcOrd="2" destOrd="0" parTransId="{4598E25E-CE0B-4F4C-82C3-106613A7D41B}" sibTransId="{FCED33A3-180C-4734-8442-DCE9910498A7}"/>
    <dgm:cxn modelId="{060B4BE3-07FB-4A20-91A4-7E63FBB9FD8B}" type="presOf" srcId="{0046C12D-22B8-4F0A-A80A-D25058DB3B4E}" destId="{506F738A-9C02-409B-9330-46D161B74651}" srcOrd="0" destOrd="0" presId="urn:microsoft.com/office/officeart/2005/8/layout/cycle6"/>
    <dgm:cxn modelId="{48ABE527-597B-46D4-9B62-9C133A2E4B54}" type="presParOf" srcId="{506F738A-9C02-409B-9330-46D161B74651}" destId="{7750756D-94FB-4B33-9FDE-5F2749DFC96B}" srcOrd="0" destOrd="0" presId="urn:microsoft.com/office/officeart/2005/8/layout/cycle6"/>
    <dgm:cxn modelId="{94DD230C-2454-4AAA-8978-C9BCD73494B0}" type="presParOf" srcId="{506F738A-9C02-409B-9330-46D161B74651}" destId="{C080C20C-C7B4-49F6-8BD0-B3916F00895F}" srcOrd="1" destOrd="0" presId="urn:microsoft.com/office/officeart/2005/8/layout/cycle6"/>
    <dgm:cxn modelId="{434C0AAB-96FB-41A2-A97B-D09C663CA7F6}" type="presParOf" srcId="{506F738A-9C02-409B-9330-46D161B74651}" destId="{C6284E5B-E2EB-4970-8292-8238CC80B98E}" srcOrd="2" destOrd="0" presId="urn:microsoft.com/office/officeart/2005/8/layout/cycle6"/>
    <dgm:cxn modelId="{AF121641-D88C-408E-9680-2103B5DADA13}" type="presParOf" srcId="{506F738A-9C02-409B-9330-46D161B74651}" destId="{52675D5A-A040-4CCE-AFE9-5909B86D5FC4}" srcOrd="3" destOrd="0" presId="urn:microsoft.com/office/officeart/2005/8/layout/cycle6"/>
    <dgm:cxn modelId="{CB12F1AE-CF8A-4736-A86A-84E7D60F5D84}" type="presParOf" srcId="{506F738A-9C02-409B-9330-46D161B74651}" destId="{4322369C-9CCD-4331-935E-C6A681BC0EBE}" srcOrd="4" destOrd="0" presId="urn:microsoft.com/office/officeart/2005/8/layout/cycle6"/>
    <dgm:cxn modelId="{210963FD-4EE9-4064-A5BA-CCB5C2475508}" type="presParOf" srcId="{506F738A-9C02-409B-9330-46D161B74651}" destId="{AB9080B2-1804-4888-AEF8-904AD4D96894}" srcOrd="5" destOrd="0" presId="urn:microsoft.com/office/officeart/2005/8/layout/cycle6"/>
    <dgm:cxn modelId="{551CFA94-8AD4-4F71-9E02-F372495FC425}" type="presParOf" srcId="{506F738A-9C02-409B-9330-46D161B74651}" destId="{60D1A897-55D2-4103-88B2-3CF0DB40ED73}" srcOrd="6" destOrd="0" presId="urn:microsoft.com/office/officeart/2005/8/layout/cycle6"/>
    <dgm:cxn modelId="{2C15FAE2-10FA-46F0-AA32-076D9060AD52}" type="presParOf" srcId="{506F738A-9C02-409B-9330-46D161B74651}" destId="{24EFC244-F122-4A95-B03A-5F02ED9442E9}" srcOrd="7" destOrd="0" presId="urn:microsoft.com/office/officeart/2005/8/layout/cycle6"/>
    <dgm:cxn modelId="{5225C4C0-478F-4DF0-94FB-FC8735860751}" type="presParOf" srcId="{506F738A-9C02-409B-9330-46D161B74651}" destId="{3F379A8A-4D17-462B-B060-0B21B6E83CC5}" srcOrd="8" destOrd="0" presId="urn:microsoft.com/office/officeart/2005/8/layout/cycle6"/>
    <dgm:cxn modelId="{60A30D96-D82C-47EA-BE91-4D5E44346BB9}" type="presParOf" srcId="{506F738A-9C02-409B-9330-46D161B74651}" destId="{44EBFF56-DD3D-40B4-89A8-6B7E5FE24E8B}" srcOrd="9" destOrd="0" presId="urn:microsoft.com/office/officeart/2005/8/layout/cycle6"/>
    <dgm:cxn modelId="{ACBE4826-23DA-4C70-9EA6-72A8139C8C83}" type="presParOf" srcId="{506F738A-9C02-409B-9330-46D161B74651}" destId="{975A92B0-CAED-4CF2-BA61-6FA76C3C004C}" srcOrd="10" destOrd="0" presId="urn:microsoft.com/office/officeart/2005/8/layout/cycle6"/>
    <dgm:cxn modelId="{20B1FC52-9481-4630-A9AA-0763488D12BC}" type="presParOf" srcId="{506F738A-9C02-409B-9330-46D161B74651}" destId="{C133D24B-7B88-4D7C-BF2C-75BC80622860}" srcOrd="11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50756D-94FB-4B33-9FDE-5F2749DFC96B}">
      <dsp:nvSpPr>
        <dsp:cNvPr id="0" name=""/>
        <dsp:cNvSpPr/>
      </dsp:nvSpPr>
      <dsp:spPr>
        <a:xfrm>
          <a:off x="4481196" y="1960"/>
          <a:ext cx="1553207" cy="1009584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smtClean="0"/>
            <a:t>wstępne </a:t>
          </a:r>
          <a:r>
            <a:rPr lang="pl-PL" sz="1400" b="1" kern="1200" dirty="0" smtClean="0"/>
            <a:t>zaufanie</a:t>
          </a:r>
          <a:r>
            <a:rPr lang="pl-PL" sz="1400" kern="1200" dirty="0" smtClean="0"/>
            <a:t> („tam coś jest”)</a:t>
          </a:r>
          <a:endParaRPr lang="pl-PL" sz="1400" kern="1200" dirty="0"/>
        </a:p>
      </dsp:txBody>
      <dsp:txXfrm>
        <a:off x="4530480" y="51244"/>
        <a:ext cx="1454639" cy="911016"/>
      </dsp:txXfrm>
    </dsp:sp>
    <dsp:sp modelId="{C6284E5B-E2EB-4970-8292-8238CC80B98E}">
      <dsp:nvSpPr>
        <dsp:cNvPr id="0" name=""/>
        <dsp:cNvSpPr/>
      </dsp:nvSpPr>
      <dsp:spPr>
        <a:xfrm>
          <a:off x="3588883" y="506752"/>
          <a:ext cx="3337832" cy="3337832"/>
        </a:xfrm>
        <a:custGeom>
          <a:avLst/>
          <a:gdLst/>
          <a:ahLst/>
          <a:cxnLst/>
          <a:rect l="0" t="0" r="0" b="0"/>
          <a:pathLst>
            <a:path>
              <a:moveTo>
                <a:pt x="2456723" y="197644"/>
              </a:moveTo>
              <a:arcTo wR="1668916" hR="1668916" stAng="17890035" swAng="2627490"/>
            </a:path>
          </a:pathLst>
        </a:custGeom>
        <a:noFill/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675D5A-A040-4CCE-AFE9-5909B86D5FC4}">
      <dsp:nvSpPr>
        <dsp:cNvPr id="0" name=""/>
        <dsp:cNvSpPr/>
      </dsp:nvSpPr>
      <dsp:spPr>
        <a:xfrm>
          <a:off x="6150112" y="1670876"/>
          <a:ext cx="1553207" cy="1009584"/>
        </a:xfrm>
        <a:prstGeom prst="roundRect">
          <a:avLst/>
        </a:prstGeom>
        <a:solidFill>
          <a:schemeClr val="accent5">
            <a:hueOff val="-2451115"/>
            <a:satOff val="-3409"/>
            <a:lumOff val="-130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b="1" kern="1200" smtClean="0"/>
            <a:t>wkroczenie</a:t>
          </a:r>
          <a:r>
            <a:rPr lang="pl-PL" sz="1400" kern="1200" smtClean="0"/>
            <a:t> w tekst (wydarcie mu znaczenia)</a:t>
          </a:r>
          <a:endParaRPr lang="pl-PL" sz="1400" kern="1200" dirty="0"/>
        </a:p>
      </dsp:txBody>
      <dsp:txXfrm>
        <a:off x="6199396" y="1720160"/>
        <a:ext cx="1454639" cy="911016"/>
      </dsp:txXfrm>
    </dsp:sp>
    <dsp:sp modelId="{AB9080B2-1804-4888-AEF8-904AD4D96894}">
      <dsp:nvSpPr>
        <dsp:cNvPr id="0" name=""/>
        <dsp:cNvSpPr/>
      </dsp:nvSpPr>
      <dsp:spPr>
        <a:xfrm>
          <a:off x="3588883" y="506752"/>
          <a:ext cx="3337832" cy="3337832"/>
        </a:xfrm>
        <a:custGeom>
          <a:avLst/>
          <a:gdLst/>
          <a:ahLst/>
          <a:cxnLst/>
          <a:rect l="0" t="0" r="0" b="0"/>
          <a:pathLst>
            <a:path>
              <a:moveTo>
                <a:pt x="3255778" y="2185782"/>
              </a:moveTo>
              <a:arcTo wR="1668916" hR="1668916" stAng="1082475" swAng="2627490"/>
            </a:path>
          </a:pathLst>
        </a:custGeom>
        <a:noFill/>
        <a:ln w="6350" cap="flat" cmpd="sng" algn="ctr">
          <a:solidFill>
            <a:schemeClr val="accent5">
              <a:hueOff val="-2451115"/>
              <a:satOff val="-3409"/>
              <a:lumOff val="-1307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D1A897-55D2-4103-88B2-3CF0DB40ED73}">
      <dsp:nvSpPr>
        <dsp:cNvPr id="0" name=""/>
        <dsp:cNvSpPr/>
      </dsp:nvSpPr>
      <dsp:spPr>
        <a:xfrm>
          <a:off x="4481196" y="3339792"/>
          <a:ext cx="1553207" cy="1009584"/>
        </a:xfrm>
        <a:prstGeom prst="roundRect">
          <a:avLst/>
        </a:prstGeom>
        <a:solidFill>
          <a:schemeClr val="accent5">
            <a:hueOff val="-4902230"/>
            <a:satOff val="-6819"/>
            <a:lumOff val="-261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b="1" kern="1200" dirty="0" smtClean="0"/>
            <a:t>inkorporacja</a:t>
          </a:r>
          <a:r>
            <a:rPr lang="pl-PL" sz="1400" kern="1200" dirty="0" smtClean="0"/>
            <a:t> (przyjęcie oryginału do kultury docelowej)</a:t>
          </a:r>
          <a:endParaRPr lang="pl-PL" sz="1400" kern="1200" dirty="0"/>
        </a:p>
      </dsp:txBody>
      <dsp:txXfrm>
        <a:off x="4530480" y="3389076"/>
        <a:ext cx="1454639" cy="911016"/>
      </dsp:txXfrm>
    </dsp:sp>
    <dsp:sp modelId="{3F379A8A-4D17-462B-B060-0B21B6E83CC5}">
      <dsp:nvSpPr>
        <dsp:cNvPr id="0" name=""/>
        <dsp:cNvSpPr/>
      </dsp:nvSpPr>
      <dsp:spPr>
        <a:xfrm>
          <a:off x="3588883" y="506752"/>
          <a:ext cx="3337832" cy="3337832"/>
        </a:xfrm>
        <a:custGeom>
          <a:avLst/>
          <a:gdLst/>
          <a:ahLst/>
          <a:cxnLst/>
          <a:rect l="0" t="0" r="0" b="0"/>
          <a:pathLst>
            <a:path>
              <a:moveTo>
                <a:pt x="881109" y="3140188"/>
              </a:moveTo>
              <a:arcTo wR="1668916" hR="1668916" stAng="7090035" swAng="2627490"/>
            </a:path>
          </a:pathLst>
        </a:custGeom>
        <a:noFill/>
        <a:ln w="6350" cap="flat" cmpd="sng" algn="ctr">
          <a:solidFill>
            <a:schemeClr val="accent5">
              <a:hueOff val="-4902230"/>
              <a:satOff val="-6819"/>
              <a:lumOff val="-2615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EBFF56-DD3D-40B4-89A8-6B7E5FE24E8B}">
      <dsp:nvSpPr>
        <dsp:cNvPr id="0" name=""/>
        <dsp:cNvSpPr/>
      </dsp:nvSpPr>
      <dsp:spPr>
        <a:xfrm>
          <a:off x="2812279" y="1670876"/>
          <a:ext cx="1553207" cy="1009584"/>
        </a:xfrm>
        <a:prstGeom prst="roundRect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b="1" kern="1200" dirty="0" smtClean="0"/>
            <a:t>domknięcie</a:t>
          </a:r>
          <a:r>
            <a:rPr lang="pl-PL" sz="1400" kern="1200" dirty="0" smtClean="0"/>
            <a:t> cyklu (przywrócenie równowagi; faza recepcji)</a:t>
          </a:r>
          <a:endParaRPr lang="pl-PL" sz="1400" kern="1200" dirty="0"/>
        </a:p>
      </dsp:txBody>
      <dsp:txXfrm>
        <a:off x="2861563" y="1720160"/>
        <a:ext cx="1454639" cy="911016"/>
      </dsp:txXfrm>
    </dsp:sp>
    <dsp:sp modelId="{C133D24B-7B88-4D7C-BF2C-75BC80622860}">
      <dsp:nvSpPr>
        <dsp:cNvPr id="0" name=""/>
        <dsp:cNvSpPr/>
      </dsp:nvSpPr>
      <dsp:spPr>
        <a:xfrm>
          <a:off x="3588883" y="506752"/>
          <a:ext cx="3337832" cy="3337832"/>
        </a:xfrm>
        <a:custGeom>
          <a:avLst/>
          <a:gdLst/>
          <a:ahLst/>
          <a:cxnLst/>
          <a:rect l="0" t="0" r="0" b="0"/>
          <a:pathLst>
            <a:path>
              <a:moveTo>
                <a:pt x="82054" y="1152050"/>
              </a:moveTo>
              <a:arcTo wR="1668916" hR="1668916" stAng="11882475" swAng="2627490"/>
            </a:path>
          </a:pathLst>
        </a:custGeom>
        <a:noFill/>
        <a:ln w="6350" cap="flat" cmpd="sng" algn="ctr">
          <a:solidFill>
            <a:schemeClr val="accent5">
              <a:hueOff val="-7353344"/>
              <a:satOff val="-10228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3333B-F34C-461F-BA23-ADFF5D767816}" type="datetimeFigureOut">
              <a:rPr lang="pl-PL" smtClean="0"/>
              <a:t>03.12.2015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662E9-FDD8-48EF-9EEE-9DDE889D3CF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08005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3333B-F34C-461F-BA23-ADFF5D767816}" type="datetimeFigureOut">
              <a:rPr lang="pl-PL" smtClean="0"/>
              <a:t>03.12.2015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662E9-FDD8-48EF-9EEE-9DDE889D3CF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6846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3333B-F34C-461F-BA23-ADFF5D767816}" type="datetimeFigureOut">
              <a:rPr lang="pl-PL" smtClean="0"/>
              <a:t>03.12.2015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662E9-FDD8-48EF-9EEE-9DDE889D3CF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97003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3333B-F34C-461F-BA23-ADFF5D767816}" type="datetimeFigureOut">
              <a:rPr lang="pl-PL" smtClean="0"/>
              <a:t>03.12.2015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662E9-FDD8-48EF-9EEE-9DDE889D3CF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19508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3333B-F34C-461F-BA23-ADFF5D767816}" type="datetimeFigureOut">
              <a:rPr lang="pl-PL" smtClean="0"/>
              <a:t>03.12.2015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662E9-FDD8-48EF-9EEE-9DDE889D3CF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55693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3333B-F34C-461F-BA23-ADFF5D767816}" type="datetimeFigureOut">
              <a:rPr lang="pl-PL" smtClean="0"/>
              <a:t>03.12.2015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662E9-FDD8-48EF-9EEE-9DDE889D3CF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29089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3333B-F34C-461F-BA23-ADFF5D767816}" type="datetimeFigureOut">
              <a:rPr lang="pl-PL" smtClean="0"/>
              <a:t>03.12.2015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662E9-FDD8-48EF-9EEE-9DDE889D3CF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75747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3333B-F34C-461F-BA23-ADFF5D767816}" type="datetimeFigureOut">
              <a:rPr lang="pl-PL" smtClean="0"/>
              <a:t>03.12.2015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662E9-FDD8-48EF-9EEE-9DDE889D3CF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24317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3333B-F34C-461F-BA23-ADFF5D767816}" type="datetimeFigureOut">
              <a:rPr lang="pl-PL" smtClean="0"/>
              <a:t>03.12.2015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662E9-FDD8-48EF-9EEE-9DDE889D3CF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70021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3333B-F34C-461F-BA23-ADFF5D767816}" type="datetimeFigureOut">
              <a:rPr lang="pl-PL" smtClean="0"/>
              <a:t>03.12.2015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662E9-FDD8-48EF-9EEE-9DDE889D3CF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6935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3333B-F34C-461F-BA23-ADFF5D767816}" type="datetimeFigureOut">
              <a:rPr lang="pl-PL" smtClean="0"/>
              <a:t>03.12.2015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662E9-FDD8-48EF-9EEE-9DDE889D3CF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55230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3333B-F34C-461F-BA23-ADFF5D767816}" type="datetimeFigureOut">
              <a:rPr lang="pl-PL" smtClean="0"/>
              <a:t>03.12.2015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4662E9-FDD8-48EF-9EEE-9DDE889D3CF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54316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stopki 1"/>
          <p:cNvSpPr>
            <a:spLocks noGrp="1"/>
          </p:cNvSpPr>
          <p:nvPr>
            <p:ph type="ftr" sz="quarter" idx="11"/>
          </p:nvPr>
        </p:nvSpPr>
        <p:spPr>
          <a:xfrm>
            <a:off x="1524000" y="6092826"/>
            <a:ext cx="8532440" cy="765175"/>
          </a:xfrm>
        </p:spPr>
        <p:txBody>
          <a:bodyPr/>
          <a:lstStyle/>
          <a:p>
            <a:pPr>
              <a:defRPr/>
            </a:pPr>
            <a:r>
              <a:rPr lang="pl-PL" sz="1050" b="1" i="1" dirty="0">
                <a:latin typeface="Arial" pitchFamily="34" charset="0"/>
                <a:cs typeface="Arial" pitchFamily="34" charset="0"/>
              </a:rPr>
              <a:t>Projekt nr PO KL 04.01.01-00-029/09 pt.„Dostosowanie modelu kształcenia studentów filologii polskiej do wyzwań współczesnego rynku pracy (ze szczególnym uwzględnieniem rozwoju kompetencji informatycznych oraz informacyjno medialnych)”. </a:t>
            </a:r>
          </a:p>
          <a:p>
            <a:pPr>
              <a:defRPr/>
            </a:pPr>
            <a:r>
              <a:rPr lang="pl-PL" sz="1050" b="1" i="1" dirty="0">
                <a:latin typeface="Arial" pitchFamily="34" charset="0"/>
                <a:cs typeface="Arial" pitchFamily="34" charset="0"/>
              </a:rPr>
              <a:t>Wydział Filologii Polskiej i Klasycznej UAM w Poznaniu</a:t>
            </a:r>
            <a:endParaRPr lang="pl-PL" sz="105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1" name="Obraz 4" descr="KAPITAL_LUDZKIns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"/>
            <a:ext cx="3106738" cy="150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Obraz 6" descr="UE+EFS_L-kolor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0136" y="308769"/>
            <a:ext cx="2420938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pole tekstowe 7"/>
          <p:cNvSpPr txBox="1">
            <a:spLocks noChangeArrowheads="1"/>
          </p:cNvSpPr>
          <p:nvPr/>
        </p:nvSpPr>
        <p:spPr bwMode="auto">
          <a:xfrm>
            <a:off x="1524000" y="1125539"/>
            <a:ext cx="810039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pl-PL" sz="1200" dirty="0">
                <a:latin typeface="Calibri" pitchFamily="34" charset="0"/>
              </a:rPr>
              <a:t>Projekt współfinansowany przez Unię Europejską w ramach Europejskiego Funduszu Społecznego </a:t>
            </a:r>
          </a:p>
        </p:txBody>
      </p:sp>
      <p:pic>
        <p:nvPicPr>
          <p:cNvPr id="2054" name="Obraz 1" descr="Đ"/>
          <p:cNvPicPr>
            <a:picLocks noChangeAspect="1" noChangeArrowheads="1"/>
          </p:cNvPicPr>
          <p:nvPr/>
        </p:nvPicPr>
        <p:blipFill>
          <a:blip r:embed="rId4"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9897" y="404813"/>
            <a:ext cx="1084263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5" name="pole tekstowe 10"/>
          <p:cNvSpPr txBox="1">
            <a:spLocks noChangeArrowheads="1"/>
          </p:cNvSpPr>
          <p:nvPr/>
        </p:nvSpPr>
        <p:spPr bwMode="auto">
          <a:xfrm>
            <a:off x="1992314" y="1989139"/>
            <a:ext cx="7560071" cy="1323439"/>
          </a:xfrm>
          <a:prstGeom prst="rect">
            <a:avLst/>
          </a:prstGeom>
          <a:solidFill>
            <a:srgbClr val="D7479D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pl-PL" sz="2400" dirty="0"/>
              <a:t>Teoria przekładu: </a:t>
            </a:r>
            <a:r>
              <a:rPr lang="pl-PL" sz="2400" dirty="0" smtClean="0"/>
              <a:t>hermeneutyka</a:t>
            </a:r>
            <a:endParaRPr lang="pl-PL" dirty="0">
              <a:latin typeface="Calibri" pitchFamily="34" charset="0"/>
            </a:endParaRPr>
          </a:p>
          <a:p>
            <a:pPr algn="ctr" eaLnBrk="1" hangingPunct="1"/>
            <a:endParaRPr lang="pl-PL" sz="1400" dirty="0">
              <a:latin typeface="Calibri" pitchFamily="34" charset="0"/>
            </a:endParaRPr>
          </a:p>
          <a:p>
            <a:pPr algn="ctr" eaLnBrk="1" hangingPunct="1"/>
            <a:endParaRPr lang="pl-PL" sz="1400" dirty="0">
              <a:latin typeface="Calibri" pitchFamily="34" charset="0"/>
            </a:endParaRPr>
          </a:p>
          <a:p>
            <a:pPr algn="ctr" eaLnBrk="1" hangingPunct="1"/>
            <a:endParaRPr lang="pl-PL" sz="1400" dirty="0">
              <a:latin typeface="Calibri" pitchFamily="34" charset="0"/>
            </a:endParaRPr>
          </a:p>
          <a:p>
            <a:pPr algn="ctr" eaLnBrk="1" hangingPunct="1"/>
            <a:r>
              <a:rPr lang="pl-PL" sz="1400" dirty="0" smtClean="0">
                <a:latin typeface="Calibri" pitchFamily="34" charset="0"/>
              </a:rPr>
              <a:t>Prezentacja współfinansowana </a:t>
            </a:r>
            <a:r>
              <a:rPr lang="pl-PL" sz="1400" dirty="0">
                <a:latin typeface="Calibri" pitchFamily="34" charset="0"/>
              </a:rPr>
              <a:t>przez Unię Europejską w ramach Europejskiego Funduszu Społecznego </a:t>
            </a:r>
          </a:p>
        </p:txBody>
      </p:sp>
    </p:spTree>
    <p:extLst>
      <p:ext uri="{BB962C8B-B14F-4D97-AF65-F5344CB8AC3E}">
        <p14:creationId xmlns:p14="http://schemas.microsoft.com/office/powerpoint/2010/main" val="119796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5478" y="1804987"/>
            <a:ext cx="9941045" cy="4054900"/>
          </a:xfrm>
          <a:prstGeom prst="rect">
            <a:avLst/>
          </a:prstGeom>
        </p:spPr>
      </p:pic>
      <p:sp>
        <p:nvSpPr>
          <p:cNvPr id="5" name="Prostokąt 4"/>
          <p:cNvSpPr/>
          <p:nvPr/>
        </p:nvSpPr>
        <p:spPr>
          <a:xfrm>
            <a:off x="1648496" y="1804987"/>
            <a:ext cx="4121239" cy="3329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2575775" y="2137893"/>
            <a:ext cx="283335" cy="3863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050210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1494" y="1590675"/>
            <a:ext cx="9539921" cy="4436638"/>
          </a:xfrm>
          <a:prstGeom prst="rect">
            <a:avLst/>
          </a:prstGeom>
        </p:spPr>
      </p:pic>
      <p:sp>
        <p:nvSpPr>
          <p:cNvPr id="3" name="Prostokąt 2"/>
          <p:cNvSpPr/>
          <p:nvPr/>
        </p:nvSpPr>
        <p:spPr>
          <a:xfrm>
            <a:off x="9942490" y="5718220"/>
            <a:ext cx="768925" cy="30909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755077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090385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ytuł 2"/>
          <p:cNvSpPr>
            <a:spLocks noGrp="1"/>
          </p:cNvSpPr>
          <p:nvPr>
            <p:ph type="title"/>
          </p:nvPr>
        </p:nvSpPr>
        <p:spPr>
          <a:solidFill>
            <a:srgbClr val="FF3399"/>
          </a:solidFill>
          <a:ln>
            <a:solidFill>
              <a:srgbClr val="FF3399"/>
            </a:solidFill>
          </a:ln>
        </p:spPr>
        <p:txBody>
          <a:bodyPr/>
          <a:lstStyle/>
          <a:p>
            <a:pPr algn="ctr"/>
            <a:r>
              <a:rPr lang="pl-PL" dirty="0" smtClean="0"/>
              <a:t>Przekładowe koło hermeneutyczne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705973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stopki 1"/>
          <p:cNvSpPr>
            <a:spLocks noGrp="1"/>
          </p:cNvSpPr>
          <p:nvPr>
            <p:ph type="ftr" sz="quarter" idx="11"/>
          </p:nvPr>
        </p:nvSpPr>
        <p:spPr>
          <a:xfrm>
            <a:off x="1524000" y="6092826"/>
            <a:ext cx="8532440" cy="765175"/>
          </a:xfrm>
        </p:spPr>
        <p:txBody>
          <a:bodyPr/>
          <a:lstStyle/>
          <a:p>
            <a:pPr>
              <a:defRPr/>
            </a:pPr>
            <a:r>
              <a:rPr lang="pl-PL" sz="1050" b="1" i="1" dirty="0">
                <a:latin typeface="Arial" pitchFamily="34" charset="0"/>
                <a:cs typeface="Arial" pitchFamily="34" charset="0"/>
              </a:rPr>
              <a:t>Projekt nr PO KL 04.01.01-00-029/09 pt.„Dostosowanie modelu kształcenia studentów filologii polskiej do wyzwań współczesnego rynku pracy (ze szczególnym uwzględnieniem rozwoju kompetencji informatycznych oraz informacyjno medialnych)”. </a:t>
            </a:r>
          </a:p>
          <a:p>
            <a:pPr>
              <a:defRPr/>
            </a:pPr>
            <a:r>
              <a:rPr lang="pl-PL" sz="1050" b="1" i="1" dirty="0">
                <a:latin typeface="Arial" pitchFamily="34" charset="0"/>
                <a:cs typeface="Arial" pitchFamily="34" charset="0"/>
              </a:rPr>
              <a:t>Wydział Filologii Polskiej i Klasycznej UAM w Poznaniu</a:t>
            </a:r>
            <a:endParaRPr lang="pl-PL" sz="105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1" name="Obraz 4" descr="KAPITAL_LUDZKIns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"/>
            <a:ext cx="3106738" cy="150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Obraz 6" descr="UE+EFS_L-kolor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0136" y="308769"/>
            <a:ext cx="2420938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pole tekstowe 7"/>
          <p:cNvSpPr txBox="1">
            <a:spLocks noChangeArrowheads="1"/>
          </p:cNvSpPr>
          <p:nvPr/>
        </p:nvSpPr>
        <p:spPr bwMode="auto">
          <a:xfrm>
            <a:off x="1524000" y="1125539"/>
            <a:ext cx="810039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pl-PL" sz="1200" dirty="0">
                <a:latin typeface="Calibri" pitchFamily="34" charset="0"/>
              </a:rPr>
              <a:t>Projekt współfinansowany przez Unię Europejską w ramach Europejskiego Funduszu Społecznego </a:t>
            </a:r>
          </a:p>
        </p:txBody>
      </p:sp>
      <p:pic>
        <p:nvPicPr>
          <p:cNvPr id="2054" name="Obraz 1" descr="Đ"/>
          <p:cNvPicPr>
            <a:picLocks noChangeAspect="1" noChangeArrowheads="1"/>
          </p:cNvPicPr>
          <p:nvPr/>
        </p:nvPicPr>
        <p:blipFill>
          <a:blip r:embed="rId4"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9897" y="404813"/>
            <a:ext cx="1084263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5" name="pole tekstowe 10"/>
          <p:cNvSpPr txBox="1">
            <a:spLocks noChangeArrowheads="1"/>
          </p:cNvSpPr>
          <p:nvPr/>
        </p:nvSpPr>
        <p:spPr bwMode="auto">
          <a:xfrm>
            <a:off x="1992314" y="1989139"/>
            <a:ext cx="7560071" cy="1323439"/>
          </a:xfrm>
          <a:prstGeom prst="rect">
            <a:avLst/>
          </a:prstGeom>
          <a:solidFill>
            <a:srgbClr val="D7479D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pl-PL" sz="2400" dirty="0"/>
              <a:t>Teoria przekładu: </a:t>
            </a:r>
            <a:r>
              <a:rPr lang="pl-PL" sz="2400" dirty="0" smtClean="0"/>
              <a:t>hermeneutyka</a:t>
            </a:r>
            <a:endParaRPr lang="pl-PL" dirty="0">
              <a:latin typeface="Calibri" pitchFamily="34" charset="0"/>
            </a:endParaRPr>
          </a:p>
          <a:p>
            <a:pPr algn="ctr" eaLnBrk="1" hangingPunct="1"/>
            <a:endParaRPr lang="pl-PL" sz="1400" dirty="0">
              <a:latin typeface="Calibri" pitchFamily="34" charset="0"/>
            </a:endParaRPr>
          </a:p>
          <a:p>
            <a:pPr algn="ctr" eaLnBrk="1" hangingPunct="1"/>
            <a:endParaRPr lang="pl-PL" sz="1400" dirty="0">
              <a:latin typeface="Calibri" pitchFamily="34" charset="0"/>
            </a:endParaRPr>
          </a:p>
          <a:p>
            <a:pPr algn="ctr" eaLnBrk="1" hangingPunct="1"/>
            <a:endParaRPr lang="pl-PL" sz="1400" dirty="0">
              <a:latin typeface="Calibri" pitchFamily="34" charset="0"/>
            </a:endParaRPr>
          </a:p>
          <a:p>
            <a:pPr algn="ctr" eaLnBrk="1" hangingPunct="1"/>
            <a:r>
              <a:rPr lang="pl-PL" sz="1400" dirty="0" smtClean="0">
                <a:latin typeface="Calibri" pitchFamily="34" charset="0"/>
              </a:rPr>
              <a:t>Prezentacja współfinansowana </a:t>
            </a:r>
            <a:r>
              <a:rPr lang="pl-PL" sz="1400" dirty="0">
                <a:latin typeface="Calibri" pitchFamily="34" charset="0"/>
              </a:rPr>
              <a:t>przez Unię Europejską w ramach Europejskiego Funduszu Społecznego </a:t>
            </a:r>
          </a:p>
        </p:txBody>
      </p:sp>
    </p:spTree>
    <p:extLst>
      <p:ext uri="{BB962C8B-B14F-4D97-AF65-F5344CB8AC3E}">
        <p14:creationId xmlns:p14="http://schemas.microsoft.com/office/powerpoint/2010/main" val="4139792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rgbClr val="FF3399"/>
          </a:solidFill>
        </p:spPr>
        <p:txBody>
          <a:bodyPr/>
          <a:lstStyle/>
          <a:p>
            <a:pPr algn="ctr"/>
            <a:r>
              <a:rPr lang="pl-PL" b="1" dirty="0" smtClean="0"/>
              <a:t>Czym była i czym jest hermeneutyka?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3200" dirty="0"/>
              <a:t>g</a:t>
            </a:r>
            <a:r>
              <a:rPr lang="pl-PL" sz="3200" dirty="0" smtClean="0"/>
              <a:t>r</a:t>
            </a:r>
            <a:r>
              <a:rPr lang="pl-PL" sz="3200" i="1" dirty="0" smtClean="0"/>
              <a:t>. </a:t>
            </a:r>
            <a:r>
              <a:rPr lang="el-GR" sz="3200" i="1" dirty="0" smtClean="0"/>
              <a:t>ἑρμηνεύειν</a:t>
            </a:r>
            <a:r>
              <a:rPr lang="pl-PL" sz="3200" i="1" dirty="0" smtClean="0"/>
              <a:t> </a:t>
            </a:r>
            <a:r>
              <a:rPr lang="pl-PL" sz="3200" dirty="0" smtClean="0"/>
              <a:t>(</a:t>
            </a:r>
            <a:r>
              <a:rPr lang="pl-PL" sz="3200" dirty="0" err="1" smtClean="0"/>
              <a:t>hermeneuein</a:t>
            </a:r>
            <a:r>
              <a:rPr lang="pl-PL" sz="3200" dirty="0" smtClean="0"/>
              <a:t>) – objaśniać, interpretować</a:t>
            </a:r>
          </a:p>
          <a:p>
            <a:r>
              <a:rPr lang="pl-PL" sz="3200" dirty="0"/>
              <a:t>h</a:t>
            </a:r>
            <a:r>
              <a:rPr lang="pl-PL" sz="3200" dirty="0" smtClean="0"/>
              <a:t>ermeneutyka jako objaśnianie tekstów świętych (zwłaszcza Pisma Świętego)</a:t>
            </a:r>
          </a:p>
          <a:p>
            <a:r>
              <a:rPr lang="pl-PL" sz="3200" dirty="0"/>
              <a:t>e</a:t>
            </a:r>
            <a:r>
              <a:rPr lang="pl-PL" sz="3200" dirty="0" smtClean="0"/>
              <a:t>gzegeza (gr. </a:t>
            </a:r>
            <a:r>
              <a:rPr lang="el-GR" sz="3200" i="1" dirty="0" smtClean="0"/>
              <a:t>ἐξήγησις</a:t>
            </a:r>
            <a:r>
              <a:rPr lang="pl-PL" sz="3200" dirty="0" smtClean="0"/>
              <a:t>, </a:t>
            </a:r>
            <a:r>
              <a:rPr lang="pl-PL" sz="3200" dirty="0" err="1" smtClean="0"/>
              <a:t>eksegesis</a:t>
            </a:r>
            <a:r>
              <a:rPr lang="pl-PL" sz="3200" dirty="0" smtClean="0"/>
              <a:t>) – wykładanie sensu tekstów świętych</a:t>
            </a:r>
          </a:p>
          <a:p>
            <a:r>
              <a:rPr lang="pl-PL" sz="3200" dirty="0" smtClean="0"/>
              <a:t>w badaniach literackich – sztuka interpretacji</a:t>
            </a:r>
            <a:endParaRPr lang="pl-PL" sz="3200" dirty="0"/>
          </a:p>
        </p:txBody>
      </p:sp>
    </p:spTree>
    <p:extLst>
      <p:ext uri="{BB962C8B-B14F-4D97-AF65-F5344CB8AC3E}">
        <p14:creationId xmlns:p14="http://schemas.microsoft.com/office/powerpoint/2010/main" val="32022474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rgbClr val="FF3399"/>
          </a:solidFill>
        </p:spPr>
        <p:txBody>
          <a:bodyPr/>
          <a:lstStyle/>
          <a:p>
            <a:pPr algn="ctr"/>
            <a:r>
              <a:rPr lang="pl-PL" dirty="0" smtClean="0"/>
              <a:t>Hermeneutyka - przedstawiciele</a:t>
            </a:r>
            <a:endParaRPr lang="pl-PL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2400" dirty="0" smtClean="0"/>
              <a:t>Niemiecki filozof i teolog protestancki, pojmował hermeneutykę nie tylko jako objaśnianie sensów Pisma Świętego, ale obejmował nią także interpretację znaczeń dzieł literackich.</a:t>
            </a:r>
          </a:p>
          <a:p>
            <a:pPr marL="0" indent="0" algn="just">
              <a:buNone/>
            </a:pPr>
            <a:r>
              <a:rPr lang="pl-PL" sz="2400" dirty="0" smtClean="0"/>
              <a:t>Autor m.in. rozprawy </a:t>
            </a:r>
            <a:r>
              <a:rPr lang="pl-PL" sz="2400" i="1" dirty="0" smtClean="0"/>
              <a:t>O różnych metodach tłumaczenia </a:t>
            </a:r>
            <a:r>
              <a:rPr lang="pl-PL" sz="2400" dirty="0" smtClean="0"/>
              <a:t>(1813), w której stwierdził, iż </a:t>
            </a:r>
            <a:r>
              <a:rPr lang="pl-PL" sz="2400" dirty="0"/>
              <a:t>tłumacz może albo „pozostawiając autora w spokoju, doprowadzić doń czytelnika”, albo „dając pokój czytelnikowi, zbliżyć doń autora”.</a:t>
            </a:r>
          </a:p>
        </p:txBody>
      </p:sp>
      <p:pic>
        <p:nvPicPr>
          <p:cNvPr id="1026" name="Picture 2" descr="https://dogmatics.files.wordpress.com/2014/12/schleiermacher-painting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1687" y="2334419"/>
            <a:ext cx="2714625" cy="333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pole tekstowe 5"/>
          <p:cNvSpPr txBox="1"/>
          <p:nvPr/>
        </p:nvSpPr>
        <p:spPr>
          <a:xfrm>
            <a:off x="2750559" y="5869934"/>
            <a:ext cx="1191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1768-1834</a:t>
            </a:r>
            <a:endParaRPr lang="pl-PL" dirty="0"/>
          </a:p>
        </p:txBody>
      </p:sp>
      <p:sp>
        <p:nvSpPr>
          <p:cNvPr id="7" name="Prostokąt 6"/>
          <p:cNvSpPr/>
          <p:nvPr/>
        </p:nvSpPr>
        <p:spPr>
          <a:xfrm>
            <a:off x="2071687" y="1835699"/>
            <a:ext cx="25490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b="1" dirty="0" smtClean="0"/>
              <a:t>Friedrich </a:t>
            </a:r>
            <a:r>
              <a:rPr lang="pl-PL" b="1" dirty="0" err="1" smtClean="0"/>
              <a:t>Schleiermacher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27229417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rgbClr val="FF3399"/>
          </a:solidFill>
        </p:spPr>
        <p:txBody>
          <a:bodyPr/>
          <a:lstStyle/>
          <a:p>
            <a:pPr algn="ctr"/>
            <a:r>
              <a:rPr lang="pl-PL" dirty="0" smtClean="0"/>
              <a:t>Hermeneutyka - przedstawiciele</a:t>
            </a: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b="1" dirty="0" smtClean="0"/>
              <a:t>Martin Heidegger (1889-1976)</a:t>
            </a:r>
          </a:p>
          <a:p>
            <a:pPr marL="0" indent="0">
              <a:buNone/>
            </a:pPr>
            <a:r>
              <a:rPr lang="pl-PL" sz="2400" dirty="0" smtClean="0"/>
              <a:t>Filozof niemiecki, przedstawiciel </a:t>
            </a:r>
            <a:r>
              <a:rPr lang="pl-PL" sz="2400" b="1" dirty="0" smtClean="0"/>
              <a:t>fenomenologii</a:t>
            </a:r>
            <a:r>
              <a:rPr lang="pl-PL" sz="2400" dirty="0" smtClean="0"/>
              <a:t>,</a:t>
            </a:r>
            <a:r>
              <a:rPr lang="pl-PL" sz="2400" b="1" dirty="0" smtClean="0"/>
              <a:t> </a:t>
            </a:r>
            <a:r>
              <a:rPr lang="pl-PL" sz="2400" dirty="0" smtClean="0"/>
              <a:t>prekursor dwudziestowiecznego egzystencjalizmu.</a:t>
            </a:r>
          </a:p>
          <a:p>
            <a:pPr marL="0" indent="0">
              <a:buNone/>
            </a:pPr>
            <a:r>
              <a:rPr lang="pl-PL" sz="2400" dirty="0" smtClean="0"/>
              <a:t>Skierował refleksję hermeneutyczną na tory filozoficzne, uznając, iż </a:t>
            </a:r>
            <a:r>
              <a:rPr lang="pl-PL" sz="2400" b="1" dirty="0" smtClean="0"/>
              <a:t>rozumienie</a:t>
            </a:r>
            <a:r>
              <a:rPr lang="pl-PL" sz="2400" b="1" i="1" dirty="0" smtClean="0"/>
              <a:t> </a:t>
            </a:r>
            <a:r>
              <a:rPr lang="pl-PL" sz="2400" dirty="0" smtClean="0"/>
              <a:t>jest podstawowym aspektem egzystencji ludzkiej, tym, co wyróżnia bytowanie człowieka (</a:t>
            </a:r>
            <a:r>
              <a:rPr lang="pl-PL" sz="2400" i="1" dirty="0" err="1" smtClean="0"/>
              <a:t>Dasein</a:t>
            </a:r>
            <a:r>
              <a:rPr lang="pl-PL" sz="2400" dirty="0" smtClean="0"/>
              <a:t>) od innych form życia.</a:t>
            </a:r>
            <a:endParaRPr lang="pl-PL" sz="2400" dirty="0"/>
          </a:p>
        </p:txBody>
      </p:sp>
      <p:pic>
        <p:nvPicPr>
          <p:cNvPr id="2050" name="Picture 2" descr="http://static1.squarespace.com/static/51c946cde4b0f05142538988/5278a958e4b085eb5a855185/54697d2ee4b0af17b2f6e2b7/1416202329851/Heiddeger.jpg?format=1500w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0406" y="1825625"/>
            <a:ext cx="3677187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3025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rgbClr val="FF3399"/>
          </a:solidFill>
        </p:spPr>
        <p:txBody>
          <a:bodyPr/>
          <a:lstStyle/>
          <a:p>
            <a:pPr algn="ctr"/>
            <a:r>
              <a:rPr lang="pl-PL" dirty="0" smtClean="0"/>
              <a:t>Hermeneutyka - przedstawiciele</a:t>
            </a:r>
            <a:endParaRPr lang="pl-PL" dirty="0"/>
          </a:p>
        </p:txBody>
      </p:sp>
      <p:pic>
        <p:nvPicPr>
          <p:cNvPr id="3074" name="Picture 2" descr="http://www.nndb.com/people/964/000093685/gadamer-sm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007394"/>
            <a:ext cx="3048000" cy="398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ole tekstowe 4"/>
          <p:cNvSpPr txBox="1"/>
          <p:nvPr/>
        </p:nvSpPr>
        <p:spPr>
          <a:xfrm>
            <a:off x="1539822" y="6176963"/>
            <a:ext cx="34131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dirty="0" smtClean="0"/>
              <a:t>Hans-Georg Gadamer (1900-2002)</a:t>
            </a:r>
            <a:endParaRPr lang="pl-PL" dirty="0"/>
          </a:p>
        </p:txBody>
      </p:sp>
      <p:pic>
        <p:nvPicPr>
          <p:cNvPr id="3076" name="Picture 4" descr="http://f.hypotheses.org/wp-content/blogs.dir/1378/files/2013/05/paul_ricoeur_2__c__louis_monier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6395" y="1825625"/>
            <a:ext cx="3893210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pole tekstowe 5"/>
          <p:cNvSpPr txBox="1"/>
          <p:nvPr/>
        </p:nvSpPr>
        <p:spPr>
          <a:xfrm>
            <a:off x="7267155" y="6361629"/>
            <a:ext cx="25502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Paul </a:t>
            </a:r>
            <a:r>
              <a:rPr lang="pl-PL" dirty="0" err="1" smtClean="0"/>
              <a:t>Ricoeur</a:t>
            </a:r>
            <a:r>
              <a:rPr lang="pl-PL" dirty="0" smtClean="0"/>
              <a:t> (1913-2005)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6928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solidFill>
            <a:srgbClr val="FF3399"/>
          </a:solidFill>
        </p:spPr>
        <p:txBody>
          <a:bodyPr/>
          <a:lstStyle/>
          <a:p>
            <a:pPr algn="ctr"/>
            <a:r>
              <a:rPr lang="pl-PL" b="1" dirty="0" smtClean="0"/>
              <a:t>Koło hermeneutyczne</a:t>
            </a:r>
            <a:endParaRPr lang="pl-PL" b="1" dirty="0"/>
          </a:p>
        </p:txBody>
      </p:sp>
      <p:graphicFrame>
        <p:nvGraphicFramePr>
          <p:cNvPr id="7" name="Symbol zastępczy zawartości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672926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23492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rgbClr val="FF3399"/>
          </a:solidFill>
        </p:spPr>
        <p:txBody>
          <a:bodyPr/>
          <a:lstStyle/>
          <a:p>
            <a:pPr algn="ctr"/>
            <a:r>
              <a:rPr lang="pl-PL" b="1" dirty="0" smtClean="0"/>
              <a:t>Fuzja horyzontów</a:t>
            </a:r>
            <a:endParaRPr lang="pl-PL" b="1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551322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073346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rgbClr val="FF3399"/>
          </a:solidFill>
        </p:spPr>
        <p:txBody>
          <a:bodyPr>
            <a:normAutofit fontScale="90000"/>
          </a:bodyPr>
          <a:lstStyle/>
          <a:p>
            <a:pPr algn="ctr"/>
            <a:r>
              <a:rPr lang="pl-PL" b="1" dirty="0" smtClean="0"/>
              <a:t>Georg Steiner (ur. 1926) – amerykański filozof pochodzenia żydowskiego, filolog, komparatysta</a:t>
            </a:r>
            <a:endParaRPr lang="pl-PL" b="1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sz="half" idx="2"/>
          </p:nvPr>
        </p:nvSpPr>
        <p:spPr>
          <a:xfrm>
            <a:off x="5228823" y="1825624"/>
            <a:ext cx="6124977" cy="4806995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endParaRPr lang="pl-PL" sz="2000" b="1" dirty="0" smtClean="0"/>
          </a:p>
          <a:p>
            <a:pPr marL="0" indent="0" algn="just">
              <a:lnSpc>
                <a:spcPct val="150000"/>
              </a:lnSpc>
              <a:buNone/>
            </a:pPr>
            <a:r>
              <a:rPr lang="pl-PL" sz="2000" dirty="0" smtClean="0"/>
              <a:t>„</a:t>
            </a:r>
            <a:r>
              <a:rPr lang="pl-PL" sz="2000" dirty="0"/>
              <a:t>Kiedy czytamy lub słyszymy jakąś wypowiedź językową z przeszłości [...], tłumaczymy. </a:t>
            </a:r>
            <a:r>
              <a:rPr lang="pl-PL" sz="2000" dirty="0" smtClean="0"/>
              <a:t>[…] Schematyczny </a:t>
            </a:r>
            <a:r>
              <a:rPr lang="pl-PL" sz="2000" dirty="0"/>
              <a:t>model przekładu ukazuje przejście komunikatu z języka źródłowego do języka docelowego, do którego dochodzi w efekcie procesu transformacyjnego. Barierę stanowi oczywisty fakt różnic istniejących między obydwoma językami, stąd aby komunikat „dotarł”, musi dojść do transferu interpretacyjnego, czasami błędnie określanego mianem kodowania i dekodowania. [...] Dokładnie taki sam model [...] funkcjonuje w obrębie jednego </a:t>
            </a:r>
            <a:r>
              <a:rPr lang="pl-PL" sz="2000" dirty="0" smtClean="0"/>
              <a:t>języka”.</a:t>
            </a:r>
          </a:p>
          <a:p>
            <a:pPr marL="0" indent="0">
              <a:lnSpc>
                <a:spcPct val="150000"/>
              </a:lnSpc>
              <a:buNone/>
            </a:pPr>
            <a:endParaRPr lang="pl-PL" sz="2000" i="1" dirty="0"/>
          </a:p>
        </p:txBody>
      </p:sp>
      <p:pic>
        <p:nvPicPr>
          <p:cNvPr id="4098" name="Picture 2" descr="http://www.quotecollection.com/author-images/george-steiner-3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2477" y="4050931"/>
            <a:ext cx="3238500" cy="2476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Prostokąt 5"/>
          <p:cNvSpPr/>
          <p:nvPr/>
        </p:nvSpPr>
        <p:spPr>
          <a:xfrm>
            <a:off x="303727" y="1901313"/>
            <a:ext cx="49250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i="1" dirty="0" err="1" smtClean="0"/>
              <a:t>After</a:t>
            </a:r>
            <a:r>
              <a:rPr lang="pl-PL" b="1" i="1" dirty="0" smtClean="0"/>
              <a:t> Babel. </a:t>
            </a:r>
            <a:r>
              <a:rPr lang="pl-PL" b="1" i="1" dirty="0" err="1" smtClean="0"/>
              <a:t>Aspects</a:t>
            </a:r>
            <a:r>
              <a:rPr lang="pl-PL" b="1" i="1" dirty="0" smtClean="0"/>
              <a:t> of Language and </a:t>
            </a:r>
            <a:r>
              <a:rPr lang="pl-PL" b="1" i="1" dirty="0" err="1" smtClean="0"/>
              <a:t>Translation</a:t>
            </a:r>
            <a:r>
              <a:rPr lang="pl-PL" b="1" dirty="0" smtClean="0"/>
              <a:t>, 1975 </a:t>
            </a:r>
          </a:p>
          <a:p>
            <a:r>
              <a:rPr lang="pl-PL" b="1" dirty="0" smtClean="0"/>
              <a:t>(pol. </a:t>
            </a:r>
            <a:r>
              <a:rPr lang="pl-PL" b="1" i="1" dirty="0" smtClean="0"/>
              <a:t>Po wieży Babel. Problemy języka i przekładu</a:t>
            </a:r>
            <a:r>
              <a:rPr lang="pl-PL" b="1" dirty="0" smtClean="0"/>
              <a:t>, 2000)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90543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solidFill>
            <a:srgbClr val="FF3399"/>
          </a:solidFill>
        </p:spPr>
        <p:txBody>
          <a:bodyPr/>
          <a:lstStyle/>
          <a:p>
            <a:r>
              <a:rPr lang="pl-PL" dirty="0" smtClean="0"/>
              <a:t>G. Steiner, </a:t>
            </a:r>
            <a:r>
              <a:rPr lang="pl-PL" i="1" dirty="0" smtClean="0"/>
              <a:t>Ruch hermeneutyczny</a:t>
            </a:r>
            <a:r>
              <a:rPr lang="pl-PL" dirty="0" smtClean="0"/>
              <a:t>, w: </a:t>
            </a:r>
            <a:r>
              <a:rPr lang="pl-PL" i="1" dirty="0" smtClean="0"/>
              <a:t>Po wieży Babel..</a:t>
            </a:r>
            <a:endParaRPr lang="pl-PL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smtClean="0"/>
              <a:t>Ruch hermeneutyczny, akt wyjaśniania i zawłaszczającego przeniesienia znaczeń przebiega czterofazowo: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/>
              <a:t>w</a:t>
            </a:r>
            <a:r>
              <a:rPr lang="pl-PL" dirty="0" smtClean="0"/>
              <a:t>stępne zaufanie, inwestycja; zakładamy </a:t>
            </a:r>
            <a:r>
              <a:rPr lang="pl-PL" i="1" dirty="0" smtClean="0"/>
              <a:t>ab initio</a:t>
            </a:r>
            <a:r>
              <a:rPr lang="pl-PL" dirty="0" smtClean="0"/>
              <a:t>, że „jest tam coś”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/>
              <a:t>d</a:t>
            </a:r>
            <a:r>
              <a:rPr lang="pl-PL" dirty="0" smtClean="0"/>
              <a:t>rugi ruch tłumacza to wkroczenie w tekst i wydarcie mu znaczenia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/>
              <a:t>t</a:t>
            </a:r>
            <a:r>
              <a:rPr lang="pl-PL" dirty="0" smtClean="0"/>
              <a:t>rzecia faza – inkorporacja; akty przekładu wzbogacają nasze własne zasoby, […] jednak to, co importujemy, może przejąć nad nami kontrolę i okaleczać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/>
              <a:t>c</a:t>
            </a:r>
            <a:r>
              <a:rPr lang="pl-PL" dirty="0" smtClean="0"/>
              <a:t>zwarty etap, domykający cykl: przywracanie równości; przetłumaczone dzieło zostaje wzbogacone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02178337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557</Words>
  <Application>Microsoft Office PowerPoint</Application>
  <PresentationFormat>Panoramiczny</PresentationFormat>
  <Paragraphs>59</Paragraphs>
  <Slides>13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Motyw pakietu Office</vt:lpstr>
      <vt:lpstr>Prezentacja programu PowerPoint</vt:lpstr>
      <vt:lpstr>Czym była i czym jest hermeneutyka?</vt:lpstr>
      <vt:lpstr>Hermeneutyka - przedstawiciele</vt:lpstr>
      <vt:lpstr>Hermeneutyka - przedstawiciele</vt:lpstr>
      <vt:lpstr>Hermeneutyka - przedstawiciele</vt:lpstr>
      <vt:lpstr>Koło hermeneutyczne</vt:lpstr>
      <vt:lpstr>Fuzja horyzontów</vt:lpstr>
      <vt:lpstr>Georg Steiner (ur. 1926) – amerykański filozof pochodzenia żydowskiego, filolog, komparatysta</vt:lpstr>
      <vt:lpstr>G. Steiner, Ruch hermeneutyczny, w: Po wieży Babel..</vt:lpstr>
      <vt:lpstr>Prezentacja programu PowerPoint</vt:lpstr>
      <vt:lpstr>Prezentacja programu PowerPoint</vt:lpstr>
      <vt:lpstr>Przekładowe koło hermeneutyczne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Ewa Kraskowska</dc:creator>
  <cp:lastModifiedBy>Ewa Kraskowska</cp:lastModifiedBy>
  <cp:revision>16</cp:revision>
  <dcterms:created xsi:type="dcterms:W3CDTF">2015-10-28T16:52:33Z</dcterms:created>
  <dcterms:modified xsi:type="dcterms:W3CDTF">2015-12-03T14:00:28Z</dcterms:modified>
</cp:coreProperties>
</file>