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32C481-F918-494B-9652-11A30D3BC706}" type="doc">
      <dgm:prSet loTypeId="urn:microsoft.com/office/officeart/2005/8/layout/equation2" loCatId="relationship" qsTypeId="urn:microsoft.com/office/officeart/2005/8/quickstyle/simple1" qsCatId="simple" csTypeId="urn:microsoft.com/office/officeart/2005/8/colors/accent0_1" csCatId="mainScheme" phldr="1"/>
      <dgm:spPr/>
    </dgm:pt>
    <dgm:pt modelId="{71E1DFF2-2E92-4DC4-B996-5ACD4681B115}">
      <dgm:prSet phldrT="[Tekst]"/>
      <dgm:spPr/>
      <dgm:t>
        <a:bodyPr/>
        <a:lstStyle/>
        <a:p>
          <a:r>
            <a:rPr lang="pl-PL" b="1" dirty="0" smtClean="0"/>
            <a:t>Pojęcie systemu (</a:t>
          </a:r>
          <a:r>
            <a:rPr lang="pl-PL" b="1" dirty="0" err="1" smtClean="0"/>
            <a:t>strukturalizmI</a:t>
          </a:r>
          <a:endParaRPr lang="pl-PL" b="1" dirty="0"/>
        </a:p>
      </dgm:t>
    </dgm:pt>
    <dgm:pt modelId="{8EFE1BAF-8A44-473C-81AB-EFA582DD05C6}" type="parTrans" cxnId="{C523EE67-EDAA-43DD-8243-1BEAE60C312E}">
      <dgm:prSet/>
      <dgm:spPr/>
      <dgm:t>
        <a:bodyPr/>
        <a:lstStyle/>
        <a:p>
          <a:endParaRPr lang="pl-PL"/>
        </a:p>
      </dgm:t>
    </dgm:pt>
    <dgm:pt modelId="{B50CC9F7-BFF7-493E-990D-DF7038801DEB}" type="sibTrans" cxnId="{C523EE67-EDAA-43DD-8243-1BEAE60C312E}">
      <dgm:prSet/>
      <dgm:spPr/>
      <dgm:t>
        <a:bodyPr/>
        <a:lstStyle/>
        <a:p>
          <a:endParaRPr lang="pl-PL"/>
        </a:p>
      </dgm:t>
    </dgm:pt>
    <dgm:pt modelId="{3BCC0EE3-6F1B-4108-A3E3-B91735934567}">
      <dgm:prSet phldrT="[Tekst]"/>
      <dgm:spPr/>
      <dgm:t>
        <a:bodyPr/>
        <a:lstStyle/>
        <a:p>
          <a:r>
            <a:rPr lang="pl-PL" b="1" dirty="0" smtClean="0"/>
            <a:t>Hierarchia (ujęcie kulturowe)</a:t>
          </a:r>
          <a:endParaRPr lang="pl-PL" b="1" dirty="0"/>
        </a:p>
      </dgm:t>
    </dgm:pt>
    <dgm:pt modelId="{8E2561F8-4C9E-4BC0-A3CD-6F9A551EED05}" type="parTrans" cxnId="{32A13CF7-0BCC-41F4-9C18-3AEC4C4275B4}">
      <dgm:prSet/>
      <dgm:spPr/>
      <dgm:t>
        <a:bodyPr/>
        <a:lstStyle/>
        <a:p>
          <a:endParaRPr lang="pl-PL"/>
        </a:p>
      </dgm:t>
    </dgm:pt>
    <dgm:pt modelId="{4F3E6939-EB25-40AD-95BB-87AB711C0AE2}" type="sibTrans" cxnId="{32A13CF7-0BCC-41F4-9C18-3AEC4C4275B4}">
      <dgm:prSet/>
      <dgm:spPr/>
      <dgm:t>
        <a:bodyPr/>
        <a:lstStyle/>
        <a:p>
          <a:endParaRPr lang="pl-PL"/>
        </a:p>
      </dgm:t>
    </dgm:pt>
    <dgm:pt modelId="{47FEAC81-E433-461C-8AC9-0CD2CFC81F3E}">
      <dgm:prSet phldrT="[Tekst]"/>
      <dgm:spPr/>
      <dgm:t>
        <a:bodyPr/>
        <a:lstStyle/>
        <a:p>
          <a:r>
            <a:rPr lang="pl-PL" dirty="0" smtClean="0"/>
            <a:t>Teoria </a:t>
          </a:r>
          <a:r>
            <a:rPr lang="pl-PL" dirty="0" err="1" smtClean="0"/>
            <a:t>polisystemowa</a:t>
          </a:r>
          <a:endParaRPr lang="pl-PL" dirty="0"/>
        </a:p>
      </dgm:t>
    </dgm:pt>
    <dgm:pt modelId="{E5CE157C-1FAE-4ADA-8563-1D901F607044}" type="parTrans" cxnId="{4B407F08-0B4C-441D-92A8-BDC5173DF211}">
      <dgm:prSet/>
      <dgm:spPr/>
      <dgm:t>
        <a:bodyPr/>
        <a:lstStyle/>
        <a:p>
          <a:endParaRPr lang="pl-PL"/>
        </a:p>
      </dgm:t>
    </dgm:pt>
    <dgm:pt modelId="{EE6B597A-FC09-4585-83D6-673D45F54186}" type="sibTrans" cxnId="{4B407F08-0B4C-441D-92A8-BDC5173DF211}">
      <dgm:prSet/>
      <dgm:spPr/>
      <dgm:t>
        <a:bodyPr/>
        <a:lstStyle/>
        <a:p>
          <a:endParaRPr lang="pl-PL"/>
        </a:p>
      </dgm:t>
    </dgm:pt>
    <dgm:pt modelId="{A46CF458-BFAD-41B3-B4FA-C89A351D54EB}" type="pres">
      <dgm:prSet presAssocID="{5F32C481-F918-494B-9652-11A30D3BC706}" presName="Name0" presStyleCnt="0">
        <dgm:presLayoutVars>
          <dgm:dir/>
          <dgm:resizeHandles val="exact"/>
        </dgm:presLayoutVars>
      </dgm:prSet>
      <dgm:spPr/>
    </dgm:pt>
    <dgm:pt modelId="{F155D3A2-C9EC-4442-88E5-CB4DF14DCB23}" type="pres">
      <dgm:prSet presAssocID="{5F32C481-F918-494B-9652-11A30D3BC706}" presName="vNodes" presStyleCnt="0"/>
      <dgm:spPr/>
    </dgm:pt>
    <dgm:pt modelId="{AD80CCA2-3B1F-40DE-9808-7DF4EBCB17C5}" type="pres">
      <dgm:prSet presAssocID="{71E1DFF2-2E92-4DC4-B996-5ACD4681B115}" presName="node" presStyleLbl="node1" presStyleIdx="0" presStyleCnt="3">
        <dgm:presLayoutVars>
          <dgm:bulletEnabled val="1"/>
        </dgm:presLayoutVars>
      </dgm:prSet>
      <dgm:spPr/>
    </dgm:pt>
    <dgm:pt modelId="{678D417F-0FF2-4B93-B73F-9FA6F81E1530}" type="pres">
      <dgm:prSet presAssocID="{B50CC9F7-BFF7-493E-990D-DF7038801DEB}" presName="spacerT" presStyleCnt="0"/>
      <dgm:spPr/>
    </dgm:pt>
    <dgm:pt modelId="{423F2D65-3356-4BD3-959C-4C12764C09E2}" type="pres">
      <dgm:prSet presAssocID="{B50CC9F7-BFF7-493E-990D-DF7038801DEB}" presName="sibTrans" presStyleLbl="sibTrans2D1" presStyleIdx="0" presStyleCnt="2"/>
      <dgm:spPr/>
    </dgm:pt>
    <dgm:pt modelId="{59D84D2E-C070-4777-993C-028A08730FE0}" type="pres">
      <dgm:prSet presAssocID="{B50CC9F7-BFF7-493E-990D-DF7038801DEB}" presName="spacerB" presStyleCnt="0"/>
      <dgm:spPr/>
    </dgm:pt>
    <dgm:pt modelId="{61973C36-C8AF-4A0A-80B3-10026667F963}" type="pres">
      <dgm:prSet presAssocID="{3BCC0EE3-6F1B-4108-A3E3-B9173593456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745610-6044-4168-B3AA-A0118C2C4312}" type="pres">
      <dgm:prSet presAssocID="{5F32C481-F918-494B-9652-11A30D3BC706}" presName="sibTransLast" presStyleLbl="sibTrans2D1" presStyleIdx="1" presStyleCnt="2"/>
      <dgm:spPr/>
    </dgm:pt>
    <dgm:pt modelId="{7F454103-4E00-4030-96D5-84428670C95E}" type="pres">
      <dgm:prSet presAssocID="{5F32C481-F918-494B-9652-11A30D3BC706}" presName="connectorText" presStyleLbl="sibTrans2D1" presStyleIdx="1" presStyleCnt="2"/>
      <dgm:spPr/>
    </dgm:pt>
    <dgm:pt modelId="{CFA2BFC6-8BE5-4E0C-A455-11F537F7B989}" type="pres">
      <dgm:prSet presAssocID="{5F32C481-F918-494B-9652-11A30D3BC706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26C3C893-0CBB-46C7-BD22-A7FC2E146EBE}" type="presOf" srcId="{5F32C481-F918-494B-9652-11A30D3BC706}" destId="{A46CF458-BFAD-41B3-B4FA-C89A351D54EB}" srcOrd="0" destOrd="0" presId="urn:microsoft.com/office/officeart/2005/8/layout/equation2"/>
    <dgm:cxn modelId="{1848AB54-93B0-46E0-9832-A3495E5F4673}" type="presOf" srcId="{4F3E6939-EB25-40AD-95BB-87AB711C0AE2}" destId="{5C745610-6044-4168-B3AA-A0118C2C4312}" srcOrd="0" destOrd="0" presId="urn:microsoft.com/office/officeart/2005/8/layout/equation2"/>
    <dgm:cxn modelId="{4ABD792D-F93A-4B25-8CE7-975340300EEE}" type="presOf" srcId="{3BCC0EE3-6F1B-4108-A3E3-B91735934567}" destId="{61973C36-C8AF-4A0A-80B3-10026667F963}" srcOrd="0" destOrd="0" presId="urn:microsoft.com/office/officeart/2005/8/layout/equation2"/>
    <dgm:cxn modelId="{4B407F08-0B4C-441D-92A8-BDC5173DF211}" srcId="{5F32C481-F918-494B-9652-11A30D3BC706}" destId="{47FEAC81-E433-461C-8AC9-0CD2CFC81F3E}" srcOrd="2" destOrd="0" parTransId="{E5CE157C-1FAE-4ADA-8563-1D901F607044}" sibTransId="{EE6B597A-FC09-4585-83D6-673D45F54186}"/>
    <dgm:cxn modelId="{34BA7EF8-CDCF-476E-BF84-F839898FD244}" type="presOf" srcId="{B50CC9F7-BFF7-493E-990D-DF7038801DEB}" destId="{423F2D65-3356-4BD3-959C-4C12764C09E2}" srcOrd="0" destOrd="0" presId="urn:microsoft.com/office/officeart/2005/8/layout/equation2"/>
    <dgm:cxn modelId="{2EECC463-F1D1-427C-B17B-1FD4F39271CB}" type="presOf" srcId="{4F3E6939-EB25-40AD-95BB-87AB711C0AE2}" destId="{7F454103-4E00-4030-96D5-84428670C95E}" srcOrd="1" destOrd="0" presId="urn:microsoft.com/office/officeart/2005/8/layout/equation2"/>
    <dgm:cxn modelId="{32A13CF7-0BCC-41F4-9C18-3AEC4C4275B4}" srcId="{5F32C481-F918-494B-9652-11A30D3BC706}" destId="{3BCC0EE3-6F1B-4108-A3E3-B91735934567}" srcOrd="1" destOrd="0" parTransId="{8E2561F8-4C9E-4BC0-A3CD-6F9A551EED05}" sibTransId="{4F3E6939-EB25-40AD-95BB-87AB711C0AE2}"/>
    <dgm:cxn modelId="{BC32D24C-4E6C-4439-B1BD-ABA53D6FD159}" type="presOf" srcId="{71E1DFF2-2E92-4DC4-B996-5ACD4681B115}" destId="{AD80CCA2-3B1F-40DE-9808-7DF4EBCB17C5}" srcOrd="0" destOrd="0" presId="urn:microsoft.com/office/officeart/2005/8/layout/equation2"/>
    <dgm:cxn modelId="{970F69BE-0D1A-4568-85C4-37B3E383D1EE}" type="presOf" srcId="{47FEAC81-E433-461C-8AC9-0CD2CFC81F3E}" destId="{CFA2BFC6-8BE5-4E0C-A455-11F537F7B989}" srcOrd="0" destOrd="0" presId="urn:microsoft.com/office/officeart/2005/8/layout/equation2"/>
    <dgm:cxn modelId="{C523EE67-EDAA-43DD-8243-1BEAE60C312E}" srcId="{5F32C481-F918-494B-9652-11A30D3BC706}" destId="{71E1DFF2-2E92-4DC4-B996-5ACD4681B115}" srcOrd="0" destOrd="0" parTransId="{8EFE1BAF-8A44-473C-81AB-EFA582DD05C6}" sibTransId="{B50CC9F7-BFF7-493E-990D-DF7038801DEB}"/>
    <dgm:cxn modelId="{9AF12EBB-FB24-4377-B2BA-984F07A86582}" type="presParOf" srcId="{A46CF458-BFAD-41B3-B4FA-C89A351D54EB}" destId="{F155D3A2-C9EC-4442-88E5-CB4DF14DCB23}" srcOrd="0" destOrd="0" presId="urn:microsoft.com/office/officeart/2005/8/layout/equation2"/>
    <dgm:cxn modelId="{281906DF-48E3-46D7-BFEB-696EBB993B6F}" type="presParOf" srcId="{F155D3A2-C9EC-4442-88E5-CB4DF14DCB23}" destId="{AD80CCA2-3B1F-40DE-9808-7DF4EBCB17C5}" srcOrd="0" destOrd="0" presId="urn:microsoft.com/office/officeart/2005/8/layout/equation2"/>
    <dgm:cxn modelId="{6CD14612-885D-4083-905C-196A741693A8}" type="presParOf" srcId="{F155D3A2-C9EC-4442-88E5-CB4DF14DCB23}" destId="{678D417F-0FF2-4B93-B73F-9FA6F81E1530}" srcOrd="1" destOrd="0" presId="urn:microsoft.com/office/officeart/2005/8/layout/equation2"/>
    <dgm:cxn modelId="{4A702915-C54B-42B1-8D84-B42A02CFD4EE}" type="presParOf" srcId="{F155D3A2-C9EC-4442-88E5-CB4DF14DCB23}" destId="{423F2D65-3356-4BD3-959C-4C12764C09E2}" srcOrd="2" destOrd="0" presId="urn:microsoft.com/office/officeart/2005/8/layout/equation2"/>
    <dgm:cxn modelId="{C97FF907-83CB-4859-8954-0677CF89CC4D}" type="presParOf" srcId="{F155D3A2-C9EC-4442-88E5-CB4DF14DCB23}" destId="{59D84D2E-C070-4777-993C-028A08730FE0}" srcOrd="3" destOrd="0" presId="urn:microsoft.com/office/officeart/2005/8/layout/equation2"/>
    <dgm:cxn modelId="{71C429F4-9EC1-4DA3-BF4C-FC48AC9104EF}" type="presParOf" srcId="{F155D3A2-C9EC-4442-88E5-CB4DF14DCB23}" destId="{61973C36-C8AF-4A0A-80B3-10026667F963}" srcOrd="4" destOrd="0" presId="urn:microsoft.com/office/officeart/2005/8/layout/equation2"/>
    <dgm:cxn modelId="{DACCB6B0-7897-4C31-8F87-D21A48D3BC1F}" type="presParOf" srcId="{A46CF458-BFAD-41B3-B4FA-C89A351D54EB}" destId="{5C745610-6044-4168-B3AA-A0118C2C4312}" srcOrd="1" destOrd="0" presId="urn:microsoft.com/office/officeart/2005/8/layout/equation2"/>
    <dgm:cxn modelId="{8973FA30-5438-4088-8513-8039AAF6B7A1}" type="presParOf" srcId="{5C745610-6044-4168-B3AA-A0118C2C4312}" destId="{7F454103-4E00-4030-96D5-84428670C95E}" srcOrd="0" destOrd="0" presId="urn:microsoft.com/office/officeart/2005/8/layout/equation2"/>
    <dgm:cxn modelId="{7C0B4C56-3062-4C3F-AC51-B9E65E86A0C3}" type="presParOf" srcId="{A46CF458-BFAD-41B3-B4FA-C89A351D54EB}" destId="{CFA2BFC6-8BE5-4E0C-A455-11F537F7B989}" srcOrd="2" destOrd="0" presId="urn:microsoft.com/office/officeart/2005/8/layout/equati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0CCA2-3B1F-40DE-9808-7DF4EBCB17C5}">
      <dsp:nvSpPr>
        <dsp:cNvPr id="0" name=""/>
        <dsp:cNvSpPr/>
      </dsp:nvSpPr>
      <dsp:spPr>
        <a:xfrm>
          <a:off x="1920020" y="891"/>
          <a:ext cx="1044820" cy="10448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b="1" kern="1200" dirty="0" smtClean="0"/>
            <a:t>Pojęcie systemu (</a:t>
          </a:r>
          <a:r>
            <a:rPr lang="pl-PL" sz="900" b="1" kern="1200" dirty="0" err="1" smtClean="0"/>
            <a:t>strukturalizmI</a:t>
          </a:r>
          <a:endParaRPr lang="pl-PL" sz="900" b="1" kern="1200" dirty="0"/>
        </a:p>
      </dsp:txBody>
      <dsp:txXfrm>
        <a:off x="2073030" y="153901"/>
        <a:ext cx="738800" cy="738800"/>
      </dsp:txXfrm>
    </dsp:sp>
    <dsp:sp modelId="{423F2D65-3356-4BD3-959C-4C12764C09E2}">
      <dsp:nvSpPr>
        <dsp:cNvPr id="0" name=""/>
        <dsp:cNvSpPr/>
      </dsp:nvSpPr>
      <dsp:spPr>
        <a:xfrm>
          <a:off x="2139433" y="1130551"/>
          <a:ext cx="605996" cy="605996"/>
        </a:xfrm>
        <a:prstGeom prst="mathPlus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800" kern="1200"/>
        </a:p>
      </dsp:txBody>
      <dsp:txXfrm>
        <a:off x="2219758" y="1362284"/>
        <a:ext cx="445346" cy="142530"/>
      </dsp:txXfrm>
    </dsp:sp>
    <dsp:sp modelId="{61973C36-C8AF-4A0A-80B3-10026667F963}">
      <dsp:nvSpPr>
        <dsp:cNvPr id="0" name=""/>
        <dsp:cNvSpPr/>
      </dsp:nvSpPr>
      <dsp:spPr>
        <a:xfrm>
          <a:off x="1920020" y="1821387"/>
          <a:ext cx="1044820" cy="10448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b="1" kern="1200" dirty="0" smtClean="0"/>
            <a:t>Hierarchia (ujęcie kulturowe)</a:t>
          </a:r>
          <a:endParaRPr lang="pl-PL" sz="900" b="1" kern="1200" dirty="0"/>
        </a:p>
      </dsp:txBody>
      <dsp:txXfrm>
        <a:off x="2073030" y="1974397"/>
        <a:ext cx="738800" cy="738800"/>
      </dsp:txXfrm>
    </dsp:sp>
    <dsp:sp modelId="{5C745610-6044-4168-B3AA-A0118C2C4312}">
      <dsp:nvSpPr>
        <dsp:cNvPr id="0" name=""/>
        <dsp:cNvSpPr/>
      </dsp:nvSpPr>
      <dsp:spPr>
        <a:xfrm>
          <a:off x="3121564" y="1239212"/>
          <a:ext cx="332253" cy="388673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800" kern="1200"/>
        </a:p>
      </dsp:txBody>
      <dsp:txXfrm>
        <a:off x="3121564" y="1316947"/>
        <a:ext cx="232577" cy="233203"/>
      </dsp:txXfrm>
    </dsp:sp>
    <dsp:sp modelId="{CFA2BFC6-8BE5-4E0C-A455-11F537F7B989}">
      <dsp:nvSpPr>
        <dsp:cNvPr id="0" name=""/>
        <dsp:cNvSpPr/>
      </dsp:nvSpPr>
      <dsp:spPr>
        <a:xfrm>
          <a:off x="3591734" y="388728"/>
          <a:ext cx="2089641" cy="20896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Teoria </a:t>
          </a:r>
          <a:r>
            <a:rPr lang="pl-PL" sz="1800" kern="1200" dirty="0" err="1" smtClean="0"/>
            <a:t>polisystemowa</a:t>
          </a:r>
          <a:endParaRPr lang="pl-PL" sz="1800" kern="1200" dirty="0"/>
        </a:p>
      </dsp:txBody>
      <dsp:txXfrm>
        <a:off x="3897755" y="694749"/>
        <a:ext cx="1477599" cy="1477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55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607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03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34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08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7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46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18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94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38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21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033A-6ED6-4C0B-B261-8C15F06C454C}" type="datetimeFigureOut">
              <a:rPr lang="pl-PL" smtClean="0"/>
              <a:t>11.11.2015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D66B-0E43-4A10-9D1F-E818F3D926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20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Teoria przekładu </a:t>
            </a:r>
            <a:r>
              <a:rPr lang="pl-PL" sz="2400" dirty="0" smtClean="0"/>
              <a:t>– koncepcja </a:t>
            </a:r>
            <a:r>
              <a:rPr lang="pl-PL" sz="2400" dirty="0" err="1" smtClean="0"/>
              <a:t>polisystemowa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36071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err="1" smtClean="0"/>
              <a:t>Polisystemowa</a:t>
            </a:r>
            <a:r>
              <a:rPr lang="pl-PL" dirty="0" smtClean="0"/>
              <a:t> teoria kultury i przekładu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000" dirty="0" smtClean="0"/>
              <a:t>Teoria </a:t>
            </a:r>
            <a:r>
              <a:rPr lang="pl-PL" sz="2000" dirty="0" err="1" smtClean="0"/>
              <a:t>polisystemowa</a:t>
            </a:r>
            <a:r>
              <a:rPr lang="pl-PL" sz="2000" dirty="0" smtClean="0"/>
              <a:t> została wypracowana przez </a:t>
            </a:r>
            <a:r>
              <a:rPr lang="pl-PL" sz="2000" dirty="0" err="1" smtClean="0"/>
              <a:t>Itamara</a:t>
            </a:r>
            <a:r>
              <a:rPr lang="pl-PL" sz="2000" dirty="0" smtClean="0"/>
              <a:t> </a:t>
            </a:r>
            <a:r>
              <a:rPr lang="pl-PL" sz="2000" dirty="0" err="1" smtClean="0"/>
              <a:t>Even-Zohara</a:t>
            </a:r>
            <a:r>
              <a:rPr lang="pl-PL" sz="2000" dirty="0" smtClean="0"/>
              <a:t> (</a:t>
            </a:r>
            <a:r>
              <a:rPr lang="he-IL" sz="2000" dirty="0"/>
              <a:t>איתמר אבן-זהר</a:t>
            </a:r>
            <a:r>
              <a:rPr lang="he-IL" sz="2000" dirty="0" smtClean="0"/>
              <a:t>‎</a:t>
            </a:r>
            <a:r>
              <a:rPr lang="pl-PL" sz="2000" dirty="0" smtClean="0"/>
              <a:t>, Uniwersytet w Tel-Awiwie) w latach 70. XX wieku. Refleksja </a:t>
            </a:r>
            <a:r>
              <a:rPr lang="pl-PL" sz="2000" dirty="0" err="1" smtClean="0"/>
              <a:t>translatologiczna</a:t>
            </a:r>
            <a:r>
              <a:rPr lang="pl-PL" sz="2000" dirty="0" smtClean="0"/>
              <a:t> stała się jej ważnym składnikiem.</a:t>
            </a:r>
          </a:p>
          <a:p>
            <a:pPr marL="0" indent="0">
              <a:buNone/>
            </a:pPr>
            <a:r>
              <a:rPr lang="pl-PL" sz="2000" dirty="0" smtClean="0"/>
              <a:t>Teoria </a:t>
            </a:r>
            <a:r>
              <a:rPr lang="pl-PL" sz="2000" dirty="0" err="1" smtClean="0"/>
              <a:t>polisystemowa</a:t>
            </a:r>
            <a:r>
              <a:rPr lang="pl-PL" sz="2000" dirty="0" smtClean="0"/>
              <a:t> jest ogniwem łączącym podejście strukturalistyczne (pojęcie systemu) z ujęciem kulturowym uwzględniającym kwestie dominacji i podporządkowania (centrum-peryferie).</a:t>
            </a:r>
          </a:p>
          <a:p>
            <a:pPr marL="0" indent="0">
              <a:buNone/>
            </a:pPr>
            <a:endParaRPr lang="pl-PL" sz="2000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09795758"/>
              </p:ext>
            </p:extLst>
          </p:nvPr>
        </p:nvGraphicFramePr>
        <p:xfrm>
          <a:off x="2031999" y="3271234"/>
          <a:ext cx="7601397" cy="286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8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3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Ogólne właściwości </a:t>
            </a:r>
            <a:r>
              <a:rPr lang="pl-PL" dirty="0" err="1" smtClean="0"/>
              <a:t>polisystemu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Kultura jest </a:t>
            </a:r>
            <a:r>
              <a:rPr lang="pl-PL" dirty="0" err="1" smtClean="0"/>
              <a:t>polisystemem</a:t>
            </a:r>
            <a:r>
              <a:rPr lang="pl-PL" dirty="0" smtClean="0"/>
              <a:t> o charakterze dynamicznym i heterogenicznym, tzn. składa się z wielu (pod)systemów, których relacje względem siebie mogą się zmieniać.</a:t>
            </a:r>
          </a:p>
          <a:p>
            <a:r>
              <a:rPr lang="pl-PL" i="1" dirty="0" smtClean="0"/>
              <a:t>Systemowość</a:t>
            </a:r>
            <a:r>
              <a:rPr lang="pl-PL" dirty="0" smtClean="0"/>
              <a:t> nie jest tożsama z </a:t>
            </a:r>
            <a:r>
              <a:rPr lang="pl-PL" i="1" dirty="0" smtClean="0"/>
              <a:t>systematycznością</a:t>
            </a:r>
            <a:r>
              <a:rPr lang="pl-PL" dirty="0" smtClean="0"/>
              <a:t>.</a:t>
            </a:r>
          </a:p>
          <a:p>
            <a:r>
              <a:rPr lang="pl-PL" dirty="0" smtClean="0"/>
              <a:t>Systemy nie są sobie równe, lecz tworzą pewną hierarchię w obrębie </a:t>
            </a:r>
            <a:r>
              <a:rPr lang="pl-PL" dirty="0" err="1" smtClean="0"/>
              <a:t>polisystemu</a:t>
            </a:r>
            <a:r>
              <a:rPr lang="pl-PL" dirty="0"/>
              <a:t> </a:t>
            </a:r>
            <a:r>
              <a:rPr lang="pl-PL" dirty="0" smtClean="0"/>
              <a:t>(centrum i peryferie).</a:t>
            </a:r>
          </a:p>
          <a:p>
            <a:r>
              <a:rPr lang="pl-PL" dirty="0" smtClean="0"/>
              <a:t>Rezygnacja z wartościowania w odniesieniu do poszczególnych składników </a:t>
            </a:r>
            <a:r>
              <a:rPr lang="pl-PL" dirty="0" err="1" smtClean="0"/>
              <a:t>polisystemu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523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>
            <a:normAutofit/>
          </a:bodyPr>
          <a:lstStyle/>
          <a:p>
            <a:pPr algn="ctr"/>
            <a:r>
              <a:rPr lang="pl-PL" sz="3400" b="1" dirty="0" smtClean="0"/>
              <a:t>Miejsce literatury tłumaczonej w </a:t>
            </a:r>
            <a:r>
              <a:rPr lang="pl-PL" sz="3400" b="1" dirty="0" err="1" smtClean="0"/>
              <a:t>polisystemie</a:t>
            </a:r>
            <a:r>
              <a:rPr lang="pl-PL" sz="3400" b="1" dirty="0" smtClean="0"/>
              <a:t> literackim</a:t>
            </a:r>
            <a:endParaRPr lang="pl-PL" sz="3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Literatura tłumaczona jest systemem w obrębie danego </a:t>
            </a:r>
            <a:r>
              <a:rPr lang="pl-PL" dirty="0" err="1" smtClean="0"/>
              <a:t>polisystemu</a:t>
            </a:r>
            <a:r>
              <a:rPr lang="pl-PL" dirty="0" smtClean="0"/>
              <a:t> literatury i pełni w nim określone funkcje (por. literatura tłumaczona w </a:t>
            </a:r>
            <a:r>
              <a:rPr lang="pl-PL" dirty="0" err="1" smtClean="0"/>
              <a:t>polisystemie</a:t>
            </a:r>
            <a:r>
              <a:rPr lang="pl-PL" dirty="0" smtClean="0"/>
              <a:t> literatury polskiej a literatura tłumaczona w </a:t>
            </a:r>
            <a:r>
              <a:rPr lang="pl-PL" dirty="0" err="1" smtClean="0"/>
              <a:t>polisystemie</a:t>
            </a:r>
            <a:r>
              <a:rPr lang="pl-PL" dirty="0" smtClean="0"/>
              <a:t> literatury anglojęzycznej).</a:t>
            </a:r>
          </a:p>
          <a:p>
            <a:r>
              <a:rPr lang="pl-PL" dirty="0" smtClean="0"/>
              <a:t>Badania nad przekładem powinny skupiać się na funkcjonowaniu literatury tłumaczonej w obrębie literatury docelowej.</a:t>
            </a:r>
          </a:p>
          <a:p>
            <a:r>
              <a:rPr lang="pl-PL" dirty="0" smtClean="0"/>
              <a:t>Głównym problemem </a:t>
            </a:r>
            <a:r>
              <a:rPr lang="pl-PL" dirty="0" err="1" smtClean="0"/>
              <a:t>przekładoznawczych</a:t>
            </a:r>
            <a:r>
              <a:rPr lang="pl-PL" dirty="0" smtClean="0"/>
              <a:t> badań </a:t>
            </a:r>
            <a:r>
              <a:rPr lang="pl-PL" dirty="0" err="1" smtClean="0"/>
              <a:t>polisystemowych</a:t>
            </a:r>
            <a:r>
              <a:rPr lang="pl-PL" dirty="0" smtClean="0"/>
              <a:t> jest pozycja literatury tłumaczonej w danym </a:t>
            </a:r>
            <a:r>
              <a:rPr lang="pl-PL" dirty="0" err="1" smtClean="0"/>
              <a:t>polisystemie</a:t>
            </a:r>
            <a:r>
              <a:rPr lang="pl-PL" dirty="0" smtClean="0"/>
              <a:t> (centralna, peryferyjna, zmienna, mocna, słaba itp.).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791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Teoria przekładu </a:t>
            </a:r>
            <a:r>
              <a:rPr lang="pl-PL" sz="2400" dirty="0" smtClean="0"/>
              <a:t>– koncepcja </a:t>
            </a:r>
            <a:r>
              <a:rPr lang="pl-PL" sz="2400" dirty="0" err="1" smtClean="0"/>
              <a:t>polisystemowa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6134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334</Words>
  <Application>Microsoft Office PowerPoint</Application>
  <PresentationFormat>Panoramiczny</PresentationFormat>
  <Paragraphs>31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Prezentacja programu PowerPoint</vt:lpstr>
      <vt:lpstr>Polisystemowa teoria kultury i przekładu</vt:lpstr>
      <vt:lpstr>Prezentacja programu PowerPoint</vt:lpstr>
      <vt:lpstr>Ogólne właściwości polisystemu</vt:lpstr>
      <vt:lpstr>Miejsce literatury tłumaczonej w polisystemie literackim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9</cp:revision>
  <dcterms:created xsi:type="dcterms:W3CDTF">2015-11-11T08:57:45Z</dcterms:created>
  <dcterms:modified xsi:type="dcterms:W3CDTF">2015-11-11T09:42:57Z</dcterms:modified>
</cp:coreProperties>
</file>