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580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611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45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960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53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331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19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623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2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53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5E0CD-3D01-4CB1-9AA1-4A4618F212C1}" type="datetimeFigureOut">
              <a:rPr lang="pl-PL" smtClean="0"/>
              <a:t>17.12.2015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D1AA9-5A8B-4F51-8035-D5C4C9BEAE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46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Teoria przekładu – zwrot kulturowy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2683045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Teoria przekładu w studiach postkolonialnych</a:t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 err="1" smtClean="0"/>
              <a:t>Gayatri</a:t>
            </a:r>
            <a:r>
              <a:rPr lang="pl-PL" dirty="0" smtClean="0"/>
              <a:t> Ch. </a:t>
            </a:r>
            <a:r>
              <a:rPr lang="pl-PL" dirty="0" err="1" smtClean="0"/>
              <a:t>Spivak</a:t>
            </a:r>
            <a:r>
              <a:rPr lang="pl-PL" dirty="0" smtClean="0"/>
              <a:t>, S. </a:t>
            </a:r>
            <a:r>
              <a:rPr lang="pl-PL" dirty="0" err="1" smtClean="0"/>
              <a:t>Bassnet</a:t>
            </a:r>
            <a:r>
              <a:rPr lang="pl-PL" dirty="0" smtClean="0"/>
              <a:t>, Lawrence </a:t>
            </a:r>
            <a:r>
              <a:rPr lang="pl-PL" dirty="0" err="1" smtClean="0"/>
              <a:t>Venuti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000" dirty="0" smtClean="0"/>
              <a:t>Udział badaczy spoza kręgu kultury zachodniej</a:t>
            </a:r>
          </a:p>
          <a:p>
            <a:r>
              <a:rPr lang="pl-PL" sz="3000" dirty="0" smtClean="0"/>
              <a:t>Przekład jako narzędzie kolonizacji</a:t>
            </a:r>
          </a:p>
          <a:p>
            <a:r>
              <a:rPr lang="pl-PL" sz="3000" dirty="0" smtClean="0"/>
              <a:t>Metafora „kanibalistyczna” (</a:t>
            </a:r>
            <a:r>
              <a:rPr lang="pl-PL" sz="3000" i="1" dirty="0" smtClean="0"/>
              <a:t>Manifest Antropofagów</a:t>
            </a:r>
            <a:r>
              <a:rPr lang="pl-PL" sz="3000" dirty="0" smtClean="0"/>
              <a:t>)</a:t>
            </a:r>
          </a:p>
          <a:p>
            <a:r>
              <a:rPr lang="pl-PL" sz="3000" dirty="0" smtClean="0"/>
              <a:t>Prymat egzotyzacji nad domestykacją w strategiach translatorskich</a:t>
            </a:r>
          </a:p>
          <a:p>
            <a:r>
              <a:rPr lang="pl-PL" sz="3000" dirty="0" smtClean="0"/>
              <a:t>Przekład kulturowy</a:t>
            </a:r>
          </a:p>
          <a:p>
            <a:r>
              <a:rPr lang="pl-PL" sz="3000" dirty="0" smtClean="0"/>
              <a:t>Idea literatury światowej (</a:t>
            </a:r>
            <a:r>
              <a:rPr lang="pl-PL" sz="3000" i="1" dirty="0" smtClean="0"/>
              <a:t>World </a:t>
            </a:r>
            <a:r>
              <a:rPr lang="pl-PL" sz="3000" i="1" dirty="0" err="1" smtClean="0"/>
              <a:t>Literature</a:t>
            </a:r>
            <a:r>
              <a:rPr lang="pl-PL" sz="3000" dirty="0" smtClean="0"/>
              <a:t>)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804438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323439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Teoria przekładu – zwrot kulturowy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260100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b="1" dirty="0" smtClean="0"/>
              <a:t>ZWROT KULTUROWY W HUMANISTYCE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 smtClean="0"/>
              <a:t>Zwrot kulturowy (</a:t>
            </a:r>
            <a:r>
              <a:rPr lang="pl-PL" i="1" dirty="0" err="1" smtClean="0"/>
              <a:t>cultural</a:t>
            </a:r>
            <a:r>
              <a:rPr lang="pl-PL" i="1" dirty="0" smtClean="0"/>
              <a:t> </a:t>
            </a:r>
            <a:r>
              <a:rPr lang="pl-PL" i="1" dirty="0" err="1" smtClean="0"/>
              <a:t>turn</a:t>
            </a:r>
            <a:r>
              <a:rPr lang="pl-PL" dirty="0" smtClean="0"/>
              <a:t>) – tendencje w badaniach humanistycznych i społecznych, które zaczęły się pojawiać w latach 70. XX wieku i stanowiły odejście od paradygmatu strukturalistycznego. Ogniwem pośrednim stał się </a:t>
            </a:r>
            <a:r>
              <a:rPr lang="pl-PL" dirty="0" err="1" smtClean="0"/>
              <a:t>poststrukturalizm</a:t>
            </a:r>
            <a:r>
              <a:rPr lang="pl-PL" dirty="0" smtClean="0"/>
              <a:t>, zwłaszcza dekonstrukcja.</a:t>
            </a:r>
          </a:p>
          <a:p>
            <a:pPr marL="0" indent="0" algn="just">
              <a:buNone/>
            </a:pPr>
            <a:r>
              <a:rPr lang="pl-PL" dirty="0" smtClean="0"/>
              <a:t>Wspólną cechą strukturalizmu i </a:t>
            </a:r>
            <a:r>
              <a:rPr lang="pl-PL" dirty="0" err="1" smtClean="0"/>
              <a:t>poststrukturalizmu</a:t>
            </a:r>
            <a:r>
              <a:rPr lang="pl-PL" dirty="0" smtClean="0"/>
              <a:t> – przy wszystkich różnicach między tymi orientacjami – było skupienie uwagi przede wszystkim na analizie tekstualnej (poetyka, retoryka, </a:t>
            </a:r>
            <a:r>
              <a:rPr lang="pl-PL" smtClean="0"/>
              <a:t>analiza dyskursu).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Zwrot kulturowy natomiast wiązał się z badaniem kontekstów społecznych, politycznych, obyczajowych różnych zjawisk w obrębie szeroko rozumianej kultury, zwłaszcza w kontekście relacji władzy, dominacji, podporządkowania itp.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650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r>
              <a:rPr lang="pl-PL" dirty="0" smtClean="0"/>
              <a:t>Najważniejsze nurty w studiach kulturowych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 smtClean="0"/>
              <a:t>Studia postkolonialne</a:t>
            </a:r>
          </a:p>
          <a:p>
            <a:pPr algn="ctr"/>
            <a:r>
              <a:rPr lang="pl-PL" dirty="0" smtClean="0"/>
              <a:t>Studia </a:t>
            </a:r>
            <a:r>
              <a:rPr lang="pl-PL" dirty="0" err="1" smtClean="0"/>
              <a:t>genderowe</a:t>
            </a:r>
            <a:endParaRPr lang="pl-PL" dirty="0" smtClean="0"/>
          </a:p>
          <a:p>
            <a:pPr algn="ctr"/>
            <a:r>
              <a:rPr lang="pl-PL" dirty="0" smtClean="0"/>
              <a:t>Studia </a:t>
            </a:r>
            <a:r>
              <a:rPr lang="pl-PL" dirty="0" err="1" smtClean="0"/>
              <a:t>queerowe</a:t>
            </a:r>
            <a:endParaRPr lang="pl-PL" dirty="0" smtClean="0"/>
          </a:p>
          <a:p>
            <a:pPr algn="ctr"/>
            <a:r>
              <a:rPr lang="pl-PL" dirty="0" smtClean="0"/>
              <a:t>Studia nad Holokaustem</a:t>
            </a:r>
          </a:p>
          <a:p>
            <a:pPr algn="ctr"/>
            <a:r>
              <a:rPr lang="pl-PL" dirty="0"/>
              <a:t>S</a:t>
            </a:r>
            <a:r>
              <a:rPr lang="pl-PL" dirty="0" smtClean="0"/>
              <a:t>tudia „</a:t>
            </a:r>
            <a:r>
              <a:rPr lang="pl-PL" dirty="0" err="1" smtClean="0"/>
              <a:t>memorologiczne</a:t>
            </a:r>
            <a:r>
              <a:rPr lang="pl-PL" dirty="0" smtClean="0"/>
              <a:t>” (</a:t>
            </a:r>
            <a:r>
              <a:rPr lang="pl-PL" i="1" dirty="0" err="1" smtClean="0"/>
              <a:t>memory</a:t>
            </a:r>
            <a:r>
              <a:rPr lang="pl-PL" i="1" dirty="0" smtClean="0"/>
              <a:t> </a:t>
            </a:r>
            <a:r>
              <a:rPr lang="pl-PL" i="1" dirty="0" err="1" smtClean="0"/>
              <a:t>studies</a:t>
            </a:r>
            <a:r>
              <a:rPr lang="pl-PL" dirty="0" smtClean="0"/>
              <a:t>)</a:t>
            </a:r>
          </a:p>
          <a:p>
            <a:pPr algn="ctr"/>
            <a:r>
              <a:rPr lang="pl-PL" dirty="0" smtClean="0"/>
              <a:t>Nowy historycyzm</a:t>
            </a:r>
          </a:p>
          <a:p>
            <a:pPr algn="ctr"/>
            <a:r>
              <a:rPr lang="pl-PL" i="1" dirty="0" err="1" smtClean="0"/>
              <a:t>Animal</a:t>
            </a:r>
            <a:r>
              <a:rPr lang="pl-PL" i="1" dirty="0" smtClean="0"/>
              <a:t> </a:t>
            </a:r>
            <a:r>
              <a:rPr lang="pl-PL" i="1" dirty="0" err="1" smtClean="0"/>
              <a:t>studies</a:t>
            </a:r>
            <a:endParaRPr lang="pl-PL" i="1" dirty="0" smtClean="0"/>
          </a:p>
          <a:p>
            <a:pPr algn="ctr"/>
            <a:r>
              <a:rPr lang="pl-PL" dirty="0" smtClean="0"/>
              <a:t>Visual </a:t>
            </a:r>
            <a:r>
              <a:rPr lang="pl-PL" dirty="0" err="1" smtClean="0"/>
              <a:t>studies</a:t>
            </a:r>
            <a:endParaRPr lang="pl-PL" dirty="0" smtClean="0"/>
          </a:p>
          <a:p>
            <a:pPr algn="ctr"/>
            <a:r>
              <a:rPr lang="pl-PL" dirty="0" err="1" smtClean="0"/>
              <a:t>Posthumanizm</a:t>
            </a:r>
            <a:r>
              <a:rPr lang="pl-PL" dirty="0" smtClean="0"/>
              <a:t>… i inne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50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Zwrot kulturowy </a:t>
            </a:r>
            <a:br>
              <a:rPr lang="pl-PL" dirty="0" smtClean="0"/>
            </a:br>
            <a:r>
              <a:rPr lang="pl-PL" dirty="0" smtClean="0"/>
              <a:t>w badaniach nad przekładem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166924"/>
              </p:ext>
            </p:extLst>
          </p:nvPr>
        </p:nvGraphicFramePr>
        <p:xfrm>
          <a:off x="838198" y="1825625"/>
          <a:ext cx="10623998" cy="4085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1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833">
                <a:tc>
                  <a:txBody>
                    <a:bodyPr/>
                    <a:lstStyle/>
                    <a:p>
                      <a:r>
                        <a:rPr lang="pl-PL" dirty="0" smtClean="0"/>
                        <a:t>Przed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33">
                <a:tc>
                  <a:txBody>
                    <a:bodyPr/>
                    <a:lstStyle/>
                    <a:p>
                      <a:r>
                        <a:rPr lang="pl-PL" dirty="0" smtClean="0"/>
                        <a:t>Podejście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preskryptywne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Podejście deskryptywne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833">
                <a:tc>
                  <a:txBody>
                    <a:bodyPr/>
                    <a:lstStyle/>
                    <a:p>
                      <a:r>
                        <a:rPr lang="pl-PL" dirty="0" smtClean="0"/>
                        <a:t>Analiza tekstu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Analiza kontekstu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780">
                <a:tc>
                  <a:txBody>
                    <a:bodyPr/>
                    <a:lstStyle/>
                    <a:p>
                      <a:r>
                        <a:rPr lang="pl-PL" dirty="0" smtClean="0"/>
                        <a:t>Prymat oryginału (tekstu źródłowego)</a:t>
                      </a:r>
                    </a:p>
                    <a:p>
                      <a:r>
                        <a:rPr lang="pl-PL" i="1" dirty="0" smtClean="0"/>
                        <a:t>[</a:t>
                      </a:r>
                      <a:r>
                        <a:rPr lang="pl-PL" i="1" dirty="0" err="1" smtClean="0"/>
                        <a:t>source-oriented</a:t>
                      </a:r>
                      <a:r>
                        <a:rPr lang="pl-PL" i="1" dirty="0" smtClean="0"/>
                        <a:t> </a:t>
                      </a:r>
                      <a:r>
                        <a:rPr lang="pl-PL" i="1" dirty="0" err="1" smtClean="0"/>
                        <a:t>theories</a:t>
                      </a:r>
                      <a:r>
                        <a:rPr lang="pl-PL" i="1" dirty="0" smtClean="0"/>
                        <a:t>]</a:t>
                      </a:r>
                      <a:endParaRPr lang="pl-PL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Prymat przekładu (tekstu docelowego)</a:t>
                      </a:r>
                    </a:p>
                    <a:p>
                      <a:r>
                        <a:rPr lang="pl-PL" i="1" dirty="0" smtClean="0"/>
                        <a:t>[target-</a:t>
                      </a:r>
                      <a:r>
                        <a:rPr lang="pl-PL" i="1" baseline="0" dirty="0" smtClean="0"/>
                        <a:t> </a:t>
                      </a:r>
                      <a:r>
                        <a:rPr lang="pl-PL" i="1" baseline="0" dirty="0" err="1" smtClean="0"/>
                        <a:t>oriented</a:t>
                      </a:r>
                      <a:r>
                        <a:rPr lang="pl-PL" i="1" baseline="0" dirty="0" smtClean="0"/>
                        <a:t> </a:t>
                      </a:r>
                      <a:r>
                        <a:rPr lang="pl-PL" i="1" baseline="0" dirty="0" err="1" smtClean="0"/>
                        <a:t>theories</a:t>
                      </a:r>
                      <a:r>
                        <a:rPr lang="pl-PL" i="1" baseline="0" dirty="0" smtClean="0"/>
                        <a:t>]</a:t>
                      </a:r>
                      <a:endParaRPr lang="pl-PL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833">
                <a:tc>
                  <a:txBody>
                    <a:bodyPr/>
                    <a:lstStyle/>
                    <a:p>
                      <a:r>
                        <a:rPr lang="pl-PL" dirty="0" smtClean="0"/>
                        <a:t>Relacja między kulturą źródłową</a:t>
                      </a:r>
                      <a:r>
                        <a:rPr lang="pl-PL" baseline="0" dirty="0" smtClean="0"/>
                        <a:t> i docelową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Skupienie uwagi na kulturze</a:t>
                      </a:r>
                      <a:r>
                        <a:rPr lang="pl-PL" baseline="0" dirty="0" smtClean="0"/>
                        <a:t> docelowej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833">
                <a:tc>
                  <a:txBody>
                    <a:bodyPr/>
                    <a:lstStyle/>
                    <a:p>
                      <a:r>
                        <a:rPr lang="pl-PL" dirty="0" smtClean="0"/>
                        <a:t>Niewidzialność tłumacza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Widzialność tłumacza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833">
                <a:tc>
                  <a:txBody>
                    <a:bodyPr/>
                    <a:lstStyle/>
                    <a:p>
                      <a:r>
                        <a:rPr lang="pl-PL" dirty="0" smtClean="0"/>
                        <a:t>Zagadnienie ekwiwalencji wobec oryginału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Funkcjonalność przekładu w kulturze docelowej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83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Szkoła </a:t>
            </a:r>
            <a:r>
              <a:rPr lang="pl-PL" sz="3600" dirty="0" err="1" smtClean="0"/>
              <a:t>manipulistów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2000" dirty="0" smtClean="0"/>
              <a:t>(Theo </a:t>
            </a:r>
            <a:r>
              <a:rPr lang="pl-PL" sz="2000" dirty="0" err="1" smtClean="0"/>
              <a:t>Hermans</a:t>
            </a:r>
            <a:r>
              <a:rPr lang="pl-PL" sz="2000" dirty="0" smtClean="0"/>
              <a:t>, </a:t>
            </a:r>
            <a:r>
              <a:rPr lang="pl-PL" sz="2000" dirty="0" err="1" smtClean="0"/>
              <a:t>Andre</a:t>
            </a:r>
            <a:r>
              <a:rPr lang="pl-PL" sz="2000" dirty="0" smtClean="0"/>
              <a:t> </a:t>
            </a:r>
            <a:r>
              <a:rPr lang="pl-PL" sz="2000" dirty="0" err="1" smtClean="0"/>
              <a:t>Lefevere</a:t>
            </a:r>
            <a:r>
              <a:rPr lang="pl-PL" sz="2000" dirty="0" smtClean="0"/>
              <a:t>, </a:t>
            </a:r>
            <a:r>
              <a:rPr lang="pl-PL" sz="2000" dirty="0" err="1" smtClean="0"/>
              <a:t>Gideon</a:t>
            </a:r>
            <a:r>
              <a:rPr lang="pl-PL" sz="2000" dirty="0" smtClean="0"/>
              <a:t> </a:t>
            </a:r>
            <a:r>
              <a:rPr lang="pl-PL" sz="2000" dirty="0" err="1" smtClean="0"/>
              <a:t>Toury</a:t>
            </a:r>
            <a:r>
              <a:rPr lang="pl-PL" sz="2000" dirty="0" smtClean="0"/>
              <a:t>, Susan </a:t>
            </a:r>
            <a:r>
              <a:rPr lang="pl-PL" sz="2000" dirty="0" err="1" smtClean="0"/>
              <a:t>Bassnet</a:t>
            </a:r>
            <a:r>
              <a:rPr lang="pl-PL" sz="2000" dirty="0" smtClean="0"/>
              <a:t>; sympozjum w Louvain, 1976: </a:t>
            </a:r>
            <a:r>
              <a:rPr lang="pl-PL" sz="2000" i="1" dirty="0" err="1" smtClean="0"/>
              <a:t>Literature</a:t>
            </a:r>
            <a:r>
              <a:rPr lang="pl-PL" sz="2000" i="1" dirty="0" smtClean="0"/>
              <a:t> and </a:t>
            </a:r>
            <a:r>
              <a:rPr lang="pl-PL" sz="2000" i="1" dirty="0" err="1" smtClean="0"/>
              <a:t>Translation</a:t>
            </a:r>
            <a:r>
              <a:rPr lang="pl-PL" sz="2000" i="1" dirty="0" smtClean="0"/>
              <a:t>. New </a:t>
            </a:r>
            <a:r>
              <a:rPr lang="pl-PL" sz="2000" i="1" dirty="0" err="1" smtClean="0"/>
              <a:t>Perspectives</a:t>
            </a:r>
            <a:r>
              <a:rPr lang="pl-PL" sz="2000" i="1" dirty="0" smtClean="0"/>
              <a:t> in </a:t>
            </a:r>
            <a:r>
              <a:rPr lang="pl-PL" sz="2000" i="1" dirty="0" err="1" smtClean="0"/>
              <a:t>Literary</a:t>
            </a:r>
            <a:r>
              <a:rPr lang="pl-PL" sz="2000" i="1" dirty="0" smtClean="0"/>
              <a:t> </a:t>
            </a:r>
            <a:r>
              <a:rPr lang="pl-PL" sz="2000" i="1" dirty="0" err="1" smtClean="0"/>
              <a:t>Studies</a:t>
            </a:r>
            <a:r>
              <a:rPr lang="pl-PL" sz="2000" dirty="0" smtClean="0"/>
              <a:t>)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altLang="pl-PL" dirty="0" smtClean="0"/>
              <a:t>Literatura jako złożony i dynamiczny system.</a:t>
            </a:r>
          </a:p>
          <a:p>
            <a:r>
              <a:rPr lang="pl-PL" altLang="pl-PL" dirty="0" smtClean="0"/>
              <a:t>Łączenie w badaniach nad przekładem modeli teoretycznych z praktyką </a:t>
            </a:r>
            <a:r>
              <a:rPr lang="pl-PL" altLang="pl-PL" i="1" dirty="0" err="1" smtClean="0"/>
              <a:t>case</a:t>
            </a:r>
            <a:r>
              <a:rPr lang="pl-PL" altLang="pl-PL" i="1" dirty="0" smtClean="0"/>
              <a:t> </a:t>
            </a:r>
            <a:r>
              <a:rPr lang="pl-PL" altLang="pl-PL" i="1" dirty="0" err="1" smtClean="0"/>
              <a:t>studies</a:t>
            </a:r>
            <a:r>
              <a:rPr lang="pl-PL" altLang="pl-PL" i="1" dirty="0" smtClean="0"/>
              <a:t> </a:t>
            </a:r>
            <a:r>
              <a:rPr lang="pl-PL" altLang="pl-PL" dirty="0" smtClean="0"/>
              <a:t>(</a:t>
            </a:r>
            <a:r>
              <a:rPr lang="pl-PL" altLang="pl-PL" smtClean="0"/>
              <a:t>podejście deskryptywne)</a:t>
            </a:r>
            <a:r>
              <a:rPr lang="pl-PL" altLang="pl-PL" i="1" smtClean="0"/>
              <a:t>.</a:t>
            </a:r>
            <a:endParaRPr lang="pl-PL" altLang="pl-PL" dirty="0" smtClean="0"/>
          </a:p>
          <a:p>
            <a:r>
              <a:rPr lang="pl-PL" altLang="pl-PL" dirty="0" smtClean="0"/>
              <a:t>Zamiast </a:t>
            </a:r>
            <a:r>
              <a:rPr lang="pl-PL" altLang="pl-PL" dirty="0" smtClean="0"/>
              <a:t>dążenia do ekwiwalencji – </a:t>
            </a:r>
            <a:r>
              <a:rPr lang="pl-PL" altLang="pl-PL" dirty="0" smtClean="0"/>
              <a:t>przekład ujmowany jako celowa </a:t>
            </a:r>
            <a:r>
              <a:rPr lang="pl-PL" altLang="pl-PL" dirty="0" smtClean="0"/>
              <a:t>manipulacja tekstem</a:t>
            </a:r>
            <a:r>
              <a:rPr lang="pl-PL" altLang="pl-PL" dirty="0" smtClean="0"/>
              <a:t>.</a:t>
            </a:r>
            <a:endParaRPr lang="pl-PL" altLang="pl-PL" dirty="0" smtClean="0"/>
          </a:p>
          <a:p>
            <a:r>
              <a:rPr lang="pl-PL" altLang="pl-PL" dirty="0" smtClean="0"/>
              <a:t>Powiązanie badań nad przekładem literackim z problematyką </a:t>
            </a:r>
            <a:r>
              <a:rPr lang="pl-PL" altLang="pl-PL" dirty="0" smtClean="0"/>
              <a:t>komparatystyczną.</a:t>
            </a:r>
            <a:endParaRPr lang="pl-PL" altLang="pl-PL" dirty="0" smtClean="0"/>
          </a:p>
          <a:p>
            <a:r>
              <a:rPr lang="pl-PL" altLang="pl-PL" dirty="0" smtClean="0"/>
              <a:t> Odrzucenie wpływu językoznawstwa na </a:t>
            </a:r>
            <a:r>
              <a:rPr lang="pl-PL" altLang="pl-PL" dirty="0" err="1" smtClean="0"/>
              <a:t>translatologię</a:t>
            </a:r>
            <a:r>
              <a:rPr lang="pl-PL" altLang="pl-PL" dirty="0" smtClean="0"/>
              <a:t>.</a:t>
            </a:r>
          </a:p>
          <a:p>
            <a:r>
              <a:rPr lang="pl-PL" dirty="0" smtClean="0"/>
              <a:t>Badanie norm i ograniczeń rządzących produkcją i recepcją przekładów, w powiązaniu z innymi rodzajami przetwarzania tekstów (</a:t>
            </a:r>
            <a:r>
              <a:rPr lang="pl-PL" i="1" dirty="0" err="1" smtClean="0"/>
              <a:t>text</a:t>
            </a:r>
            <a:r>
              <a:rPr lang="pl-PL" i="1" dirty="0" smtClean="0"/>
              <a:t> </a:t>
            </a:r>
            <a:r>
              <a:rPr lang="pl-PL" i="1" dirty="0" err="1" smtClean="0"/>
              <a:t>processing</a:t>
            </a:r>
            <a:r>
              <a:rPr lang="pl-PL" dirty="0" smtClean="0"/>
              <a:t>) oraz z miejscem i rolą przekładu w danej literaturze (ujęcie funkcjonalne).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864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Theo </a:t>
            </a:r>
            <a:r>
              <a:rPr lang="pl-PL" dirty="0" err="1" smtClean="0"/>
              <a:t>Hermans</a:t>
            </a:r>
            <a:r>
              <a:rPr lang="pl-PL" dirty="0" smtClean="0"/>
              <a:t>, </a:t>
            </a:r>
            <a:r>
              <a:rPr lang="pl-PL" i="1" dirty="0" smtClean="0"/>
              <a:t>The </a:t>
            </a:r>
            <a:r>
              <a:rPr lang="pl-PL" i="1" dirty="0" err="1" smtClean="0"/>
              <a:t>Manipulation</a:t>
            </a:r>
            <a:r>
              <a:rPr lang="pl-PL" i="1" dirty="0" smtClean="0"/>
              <a:t> of </a:t>
            </a:r>
            <a:r>
              <a:rPr lang="pl-PL" i="1" dirty="0" err="1" smtClean="0"/>
              <a:t>Literature</a:t>
            </a:r>
            <a:r>
              <a:rPr lang="pl-PL" i="1" dirty="0" smtClean="0"/>
              <a:t>. </a:t>
            </a:r>
            <a:r>
              <a:rPr lang="pl-PL" i="1" dirty="0" err="1" smtClean="0"/>
              <a:t>Studies</a:t>
            </a:r>
            <a:r>
              <a:rPr lang="pl-PL" i="1" dirty="0" smtClean="0"/>
              <a:t> in </a:t>
            </a:r>
            <a:r>
              <a:rPr lang="pl-PL" i="1" dirty="0" err="1" smtClean="0"/>
              <a:t>Literary</a:t>
            </a:r>
            <a:r>
              <a:rPr lang="pl-PL" i="1" dirty="0" smtClean="0"/>
              <a:t> </a:t>
            </a:r>
            <a:r>
              <a:rPr lang="pl-PL" i="1" dirty="0" err="1" smtClean="0"/>
              <a:t>Translation</a:t>
            </a:r>
            <a:r>
              <a:rPr lang="pl-PL" dirty="0" smtClean="0"/>
              <a:t> (1985)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891" y="1630855"/>
            <a:ext cx="11299857" cy="487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39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64" y="1858215"/>
            <a:ext cx="11251695" cy="3013847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3711388" y="4424082"/>
            <a:ext cx="8364071" cy="4479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5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38" y="1344145"/>
            <a:ext cx="11771034" cy="380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464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Teoria </a:t>
            </a:r>
            <a:r>
              <a:rPr lang="pl-PL" dirty="0" err="1" smtClean="0"/>
              <a:t>skoposu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(Hans J. Vermeer, </a:t>
            </a:r>
            <a:r>
              <a:rPr lang="pl-PL" dirty="0" err="1" smtClean="0"/>
              <a:t>Katherina</a:t>
            </a:r>
            <a:r>
              <a:rPr lang="pl-PL" dirty="0" smtClean="0"/>
              <a:t> Reiss)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 smtClean="0"/>
              <a:t>Skopos</a:t>
            </a:r>
            <a:r>
              <a:rPr lang="pl-PL" dirty="0" smtClean="0"/>
              <a:t> – z gr. ‘cel’; koncepcja wypracowana w Niemczech w latach 80. XX wieku, w myśl której naczelnym kryterium decydującym o kształcie przekładu jest cel, któremu ma on służyć.</a:t>
            </a:r>
          </a:p>
          <a:p>
            <a:pPr>
              <a:buFontTx/>
              <a:buChar char="-"/>
            </a:pPr>
            <a:r>
              <a:rPr lang="pl-PL" dirty="0" smtClean="0"/>
              <a:t>pierwotnie koncepcja odnosiła się do tekstów użytkowych (np. instrukcje obsługi, teksty prawne, dokumenty międzynarodowe), później została zaadaptowana do przekładu literackiego;</a:t>
            </a:r>
          </a:p>
          <a:p>
            <a:pPr>
              <a:buFontTx/>
              <a:buChar char="-"/>
            </a:pPr>
            <a:r>
              <a:rPr lang="pl-PL" dirty="0"/>
              <a:t>w</a:t>
            </a:r>
            <a:r>
              <a:rPr lang="pl-PL" dirty="0" smtClean="0"/>
              <a:t>ażną rolę w uruchomieniu procesu przekładu odgrywa zamówienie;</a:t>
            </a:r>
          </a:p>
          <a:p>
            <a:pPr>
              <a:buFontTx/>
              <a:buChar char="-"/>
            </a:pPr>
            <a:r>
              <a:rPr lang="pl-PL" dirty="0"/>
              <a:t>k</a:t>
            </a:r>
            <a:r>
              <a:rPr lang="pl-PL" dirty="0" smtClean="0"/>
              <a:t>ażdy tekst może być tłumaczony na wiele sposobów w zależności od celu, któremu ma służyć.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3279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548</Words>
  <Application>Microsoft Office PowerPoint</Application>
  <PresentationFormat>Panoramiczny</PresentationFormat>
  <Paragraphs>67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Prezentacja programu PowerPoint</vt:lpstr>
      <vt:lpstr>ZWROT KULTUROWY W HUMANISTYCE</vt:lpstr>
      <vt:lpstr>Najważniejsze nurty w studiach kulturowych</vt:lpstr>
      <vt:lpstr>Zwrot kulturowy  w badaniach nad przekładem</vt:lpstr>
      <vt:lpstr>Szkoła manipulistów (Theo Hermans, Andre Lefevere, Gideon Toury, Susan Bassnet; sympozjum w Louvain, 1976: Literature and Translation. New Perspectives in Literary Studies)</vt:lpstr>
      <vt:lpstr>Theo Hermans, The Manipulation of Literature. Studies in Literary Translation (1985)</vt:lpstr>
      <vt:lpstr>Prezentacja programu PowerPoint</vt:lpstr>
      <vt:lpstr>Prezentacja programu PowerPoint</vt:lpstr>
      <vt:lpstr>Teoria skoposu (Hans J. Vermeer, Katherina Reiss) </vt:lpstr>
      <vt:lpstr>Teoria przekładu w studiach postkolonialnych (Gayatri Ch. Spivak, S. Bassnet, Lawrence Venuti)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21</cp:revision>
  <dcterms:created xsi:type="dcterms:W3CDTF">2015-11-11T13:04:55Z</dcterms:created>
  <dcterms:modified xsi:type="dcterms:W3CDTF">2015-12-17T11:20:06Z</dcterms:modified>
</cp:coreProperties>
</file>