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71" r:id="rId14"/>
    <p:sldId id="266" r:id="rId1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479D"/>
    <a:srgbClr val="D812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CF13016-F856-4055-8E46-EEE3D2D2AD24}"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334147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CF13016-F856-4055-8E46-EEE3D2D2AD24}"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357825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CF13016-F856-4055-8E46-EEE3D2D2AD24}"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404033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CF13016-F856-4055-8E46-EEE3D2D2AD24}"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3893677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CF13016-F856-4055-8E46-EEE3D2D2AD24}" type="datetimeFigureOut">
              <a:rPr lang="pl-PL" smtClean="0"/>
              <a:t>07.10.2015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409754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CF13016-F856-4055-8E46-EEE3D2D2AD24}"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204292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CF13016-F856-4055-8E46-EEE3D2D2AD24}" type="datetimeFigureOut">
              <a:rPr lang="pl-PL" smtClean="0"/>
              <a:t>07.10.2015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1058662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CF13016-F856-4055-8E46-EEE3D2D2AD24}" type="datetimeFigureOut">
              <a:rPr lang="pl-PL" smtClean="0"/>
              <a:t>07.10.2015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3430520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CF13016-F856-4055-8E46-EEE3D2D2AD24}" type="datetimeFigureOut">
              <a:rPr lang="pl-PL" smtClean="0"/>
              <a:t>07.10.2015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1632869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CF13016-F856-4055-8E46-EEE3D2D2AD24}"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416294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CF13016-F856-4055-8E46-EEE3D2D2AD24}" type="datetimeFigureOut">
              <a:rPr lang="pl-PL" smtClean="0"/>
              <a:t>07.10.2015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235FA08-63A8-4D1E-AC0A-E75E671C60DB}" type="slidenum">
              <a:rPr lang="pl-PL" smtClean="0"/>
              <a:t>‹#›</a:t>
            </a:fld>
            <a:endParaRPr lang="pl-PL"/>
          </a:p>
        </p:txBody>
      </p:sp>
    </p:spTree>
    <p:extLst>
      <p:ext uri="{BB962C8B-B14F-4D97-AF65-F5344CB8AC3E}">
        <p14:creationId xmlns:p14="http://schemas.microsoft.com/office/powerpoint/2010/main" val="108950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13016-F856-4055-8E46-EEE3D2D2AD24}" type="datetimeFigureOut">
              <a:rPr lang="pl-PL" smtClean="0"/>
              <a:t>07.10.2015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5FA08-63A8-4D1E-AC0A-E75E671C60DB}" type="slidenum">
              <a:rPr lang="pl-PL" smtClean="0"/>
              <a:t>‹#›</a:t>
            </a:fld>
            <a:endParaRPr lang="pl-PL"/>
          </a:p>
        </p:txBody>
      </p:sp>
    </p:spTree>
    <p:extLst>
      <p:ext uri="{BB962C8B-B14F-4D97-AF65-F5344CB8AC3E}">
        <p14:creationId xmlns:p14="http://schemas.microsoft.com/office/powerpoint/2010/main" val="1347256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323439"/>
          </a:xfrm>
          <a:prstGeom prst="rect">
            <a:avLst/>
          </a:prstGeom>
          <a:solidFill>
            <a:srgbClr val="D7479D"/>
          </a:solidFill>
          <a:ln w="9525">
            <a:solidFill>
              <a:srgbClr val="000000"/>
            </a:solidFill>
            <a:miter lim="800000"/>
            <a:headEnd/>
            <a:tailEnd/>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2400" dirty="0"/>
              <a:t>Teoria przekładu: </a:t>
            </a:r>
            <a:r>
              <a:rPr lang="pl-PL" sz="2400" dirty="0" smtClean="0"/>
              <a:t>strukturalizm i semiotyka</a:t>
            </a:r>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2998825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ytuł 1"/>
          <p:cNvSpPr>
            <a:spLocks noGrp="1"/>
          </p:cNvSpPr>
          <p:nvPr>
            <p:ph type="title"/>
          </p:nvPr>
        </p:nvSpPr>
        <p:spPr>
          <a:solidFill>
            <a:srgbClr val="D7479D"/>
          </a:solidFill>
        </p:spPr>
        <p:txBody>
          <a:bodyPr/>
          <a:lstStyle/>
          <a:p>
            <a:pPr algn="ctr"/>
            <a:r>
              <a:rPr lang="pl-PL" altLang="pl-PL" b="1" dirty="0" smtClean="0"/>
              <a:t>ZAGADNIENIE</a:t>
            </a:r>
            <a:r>
              <a:rPr lang="pl-PL" altLang="pl-PL" dirty="0" smtClean="0"/>
              <a:t> </a:t>
            </a:r>
            <a:r>
              <a:rPr lang="pl-PL" altLang="pl-PL" b="1" dirty="0" smtClean="0"/>
              <a:t>EKWIWALENCJI</a:t>
            </a:r>
          </a:p>
        </p:txBody>
      </p:sp>
      <p:sp>
        <p:nvSpPr>
          <p:cNvPr id="3" name="Symbol zastępczy zawartości 2"/>
          <p:cNvSpPr>
            <a:spLocks noGrp="1"/>
          </p:cNvSpPr>
          <p:nvPr>
            <p:ph idx="1"/>
          </p:nvPr>
        </p:nvSpPr>
        <p:spPr/>
        <p:txBody>
          <a:bodyPr/>
          <a:lstStyle/>
          <a:p>
            <a:pPr>
              <a:defRPr/>
            </a:pPr>
            <a:r>
              <a:rPr lang="pl-PL" sz="2000" dirty="0" err="1"/>
              <a:t>R.Jakobson</a:t>
            </a:r>
            <a:r>
              <a:rPr lang="pl-PL" sz="2000" dirty="0"/>
              <a:t>:</a:t>
            </a:r>
          </a:p>
          <a:p>
            <a:pPr marL="0" indent="0">
              <a:buNone/>
              <a:defRPr/>
            </a:pPr>
            <a:endParaRPr lang="pl-PL" sz="2000" dirty="0"/>
          </a:p>
          <a:p>
            <a:pPr marL="0" indent="0">
              <a:buNone/>
              <a:defRPr/>
            </a:pPr>
            <a:r>
              <a:rPr lang="pl-PL" sz="2000" dirty="0"/>
              <a:t>„Ekwiwalencja w sytuacji różnicy stanowi podstawowy problem języka i przedmiot zainteresowania językoznawstwa. </a:t>
            </a:r>
            <a:r>
              <a:rPr lang="pl-PL" sz="2000" dirty="0" err="1"/>
              <a:t>Jezykoznawca</a:t>
            </a:r>
            <a:r>
              <a:rPr lang="pl-PL" sz="2000" dirty="0"/>
              <a:t> – tak jak każdy odbiorca komunikatów językowych – działa jako ich tłumacz” (</a:t>
            </a:r>
            <a:r>
              <a:rPr lang="pl-PL" sz="2000" dirty="0" err="1"/>
              <a:t>op.cit</a:t>
            </a:r>
            <a:r>
              <a:rPr lang="pl-PL" sz="2000" dirty="0"/>
              <a:t>., s.44-45).</a:t>
            </a:r>
          </a:p>
          <a:p>
            <a:pPr marL="0" indent="0">
              <a:buNone/>
              <a:defRPr/>
            </a:pPr>
            <a:endParaRPr lang="pl-PL" sz="2000" dirty="0"/>
          </a:p>
          <a:p>
            <a:pPr>
              <a:defRPr/>
            </a:pPr>
            <a:r>
              <a:rPr lang="pl-PL" sz="2000" dirty="0" err="1"/>
              <a:t>Eugene</a:t>
            </a:r>
            <a:r>
              <a:rPr lang="pl-PL" sz="2000" dirty="0"/>
              <a:t> Nida, </a:t>
            </a:r>
            <a:r>
              <a:rPr lang="pl-PL" sz="2000" i="1" dirty="0"/>
              <a:t>Zasada odpowiedniości</a:t>
            </a:r>
            <a:r>
              <a:rPr lang="pl-PL" sz="2000" dirty="0"/>
              <a:t>, w: </a:t>
            </a:r>
            <a:r>
              <a:rPr lang="pl-PL" sz="2000" i="1" dirty="0"/>
              <a:t>Współczesne teorie przekładu…</a:t>
            </a:r>
          </a:p>
          <a:p>
            <a:pPr lvl="1">
              <a:defRPr/>
            </a:pPr>
            <a:r>
              <a:rPr lang="pl-PL" sz="2000" dirty="0"/>
              <a:t>ekwiwalencja formalna</a:t>
            </a:r>
          </a:p>
          <a:p>
            <a:pPr lvl="1">
              <a:defRPr/>
            </a:pPr>
            <a:r>
              <a:rPr lang="pl-PL" sz="2000" dirty="0"/>
              <a:t>ekwiwalencja dynamiczna</a:t>
            </a:r>
          </a:p>
        </p:txBody>
      </p:sp>
    </p:spTree>
    <p:extLst>
      <p:ext uri="{BB962C8B-B14F-4D97-AF65-F5344CB8AC3E}">
        <p14:creationId xmlns:p14="http://schemas.microsoft.com/office/powerpoint/2010/main" val="182810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ytuł 1"/>
          <p:cNvSpPr>
            <a:spLocks noGrp="1"/>
          </p:cNvSpPr>
          <p:nvPr>
            <p:ph type="title"/>
          </p:nvPr>
        </p:nvSpPr>
        <p:spPr>
          <a:solidFill>
            <a:srgbClr val="D7479D"/>
          </a:solidFill>
        </p:spPr>
        <p:txBody>
          <a:bodyPr/>
          <a:lstStyle/>
          <a:p>
            <a:pPr algn="ctr"/>
            <a:r>
              <a:rPr lang="pl-PL" altLang="pl-PL" dirty="0" smtClean="0"/>
              <a:t>EKWIWALENCJA FORMALNA (EF)</a:t>
            </a:r>
          </a:p>
        </p:txBody>
      </p:sp>
      <p:sp>
        <p:nvSpPr>
          <p:cNvPr id="3" name="Symbol zastępczy zawartości 2"/>
          <p:cNvSpPr>
            <a:spLocks noGrp="1"/>
          </p:cNvSpPr>
          <p:nvPr>
            <p:ph idx="1"/>
          </p:nvPr>
        </p:nvSpPr>
        <p:spPr/>
        <p:txBody>
          <a:bodyPr>
            <a:normAutofit fontScale="92500" lnSpcReduction="10000"/>
          </a:bodyPr>
          <a:lstStyle/>
          <a:p>
            <a:pPr>
              <a:lnSpc>
                <a:spcPct val="200000"/>
              </a:lnSpc>
              <a:defRPr/>
            </a:pPr>
            <a:r>
              <a:rPr lang="pl-PL" sz="2000" b="1" dirty="0"/>
              <a:t>EF koncentruje się wokół samego komunikatu – jego formy i treści. Tłumacz zajmuje się takimi odpowiedniościami, jak przekład wiersz na wiersz, zdania na zdanie, wyrazu na wyraz. Zgodnie z tym formalnym ukierunkowaniem komunikat w języku przekładu powinien jak najdokładniej oddawać rozmaite elementy języka źródłowego. Oznacza to między innymi, że komunikat w kulturze przekładu będzie nieustannie porównywany z komunikatem w języku oryginału w celu ustalenia poziomu wierności i poprawności. […] Przekład taki wymagałby licznych przypisów, które pozwoliłyby na jego pełne zrozumienie.</a:t>
            </a:r>
          </a:p>
          <a:p>
            <a:pPr marL="0" indent="0">
              <a:buNone/>
              <a:defRPr/>
            </a:pPr>
            <a:r>
              <a:rPr lang="pl-PL" sz="1600" b="1" dirty="0"/>
              <a:t>E. Nida, </a:t>
            </a:r>
            <a:r>
              <a:rPr lang="pl-PL" sz="1600" b="1" dirty="0" err="1"/>
              <a:t>op.cit</a:t>
            </a:r>
            <a:r>
              <a:rPr lang="pl-PL" sz="1600" b="1" dirty="0"/>
              <a:t>., s. 56-57</a:t>
            </a:r>
          </a:p>
          <a:p>
            <a:pPr marL="0" indent="0">
              <a:buNone/>
              <a:defRPr/>
            </a:pPr>
            <a:endParaRPr lang="pl-PL" sz="2000" b="1" dirty="0"/>
          </a:p>
        </p:txBody>
      </p:sp>
    </p:spTree>
    <p:extLst>
      <p:ext uri="{BB962C8B-B14F-4D97-AF65-F5344CB8AC3E}">
        <p14:creationId xmlns:p14="http://schemas.microsoft.com/office/powerpoint/2010/main" val="758711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ytuł 1"/>
          <p:cNvSpPr>
            <a:spLocks noGrp="1"/>
          </p:cNvSpPr>
          <p:nvPr>
            <p:ph type="title"/>
          </p:nvPr>
        </p:nvSpPr>
        <p:spPr>
          <a:solidFill>
            <a:srgbClr val="D7479D"/>
          </a:solidFill>
        </p:spPr>
        <p:txBody>
          <a:bodyPr/>
          <a:lstStyle/>
          <a:p>
            <a:pPr algn="ctr"/>
            <a:r>
              <a:rPr lang="pl-PL" altLang="pl-PL" dirty="0" smtClean="0"/>
              <a:t>EKWIWALENCJA DYNAMICZNA (ED)</a:t>
            </a:r>
          </a:p>
        </p:txBody>
      </p:sp>
      <p:sp>
        <p:nvSpPr>
          <p:cNvPr id="56323" name="Symbol zastępczy zawartości 2"/>
          <p:cNvSpPr>
            <a:spLocks noGrp="1"/>
          </p:cNvSpPr>
          <p:nvPr>
            <p:ph idx="1"/>
          </p:nvPr>
        </p:nvSpPr>
        <p:spPr/>
        <p:txBody>
          <a:bodyPr>
            <a:normAutofit fontScale="85000" lnSpcReduction="10000"/>
          </a:bodyPr>
          <a:lstStyle/>
          <a:p>
            <a:pPr marL="0" indent="0">
              <a:lnSpc>
                <a:spcPct val="200000"/>
              </a:lnSpc>
              <a:buNone/>
            </a:pPr>
            <a:r>
              <a:rPr lang="pl-PL" altLang="pl-PL" sz="2000" b="1" dirty="0"/>
              <a:t>Przekład zorientowany na ED można opisać jako taki przekład, o którym osoba dwujęzyczna i dwukulturowa powiedziałaby z przekonaniem: „Właśnie tak byśmy to ujęli”. Trzeba jednak pamiętać, że przekład ED nie jest po prostu jakimś komunikatem mniej lub bardziej podobnym do komunikatu źródłowego. Jest tłumaczeniem, musi więc wyraźnie odzwierciedlać sens i cel źródła. </a:t>
            </a:r>
          </a:p>
          <a:p>
            <a:pPr marL="0" indent="0">
              <a:lnSpc>
                <a:spcPct val="200000"/>
              </a:lnSpc>
              <a:buNone/>
            </a:pPr>
            <a:r>
              <a:rPr lang="pl-PL" altLang="pl-PL" sz="2000" b="1" dirty="0"/>
              <a:t>Jedna z możliwych definicji przekładu ED brzmi następująco: najbliższy naturalny ekwiwalent komunikatu przekazanego w języku źródłowym […] naturalny przekład musi być dostosowany do: 1) języka i kultury przekładu jako całości; 2) kontekstów komunikatu; 3) odbiorców przekładu</a:t>
            </a:r>
          </a:p>
          <a:p>
            <a:pPr marL="0" indent="0">
              <a:lnSpc>
                <a:spcPct val="200000"/>
              </a:lnSpc>
              <a:buNone/>
            </a:pPr>
            <a:r>
              <a:rPr lang="pl-PL" altLang="pl-PL" sz="1600" b="1" dirty="0"/>
              <a:t>Ibidem, s. 64-65.</a:t>
            </a:r>
            <a:r>
              <a:rPr lang="pl-PL" altLang="pl-PL" sz="2000" b="1" dirty="0"/>
              <a:t> </a:t>
            </a:r>
          </a:p>
        </p:txBody>
      </p:sp>
    </p:spTree>
    <p:extLst>
      <p:ext uri="{BB962C8B-B14F-4D97-AF65-F5344CB8AC3E}">
        <p14:creationId xmlns:p14="http://schemas.microsoft.com/office/powerpoint/2010/main" val="4139195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ytuł 1"/>
          <p:cNvSpPr>
            <a:spLocks noGrp="1"/>
          </p:cNvSpPr>
          <p:nvPr>
            <p:ph type="title"/>
          </p:nvPr>
        </p:nvSpPr>
        <p:spPr>
          <a:solidFill>
            <a:srgbClr val="D7479D"/>
          </a:solidFill>
        </p:spPr>
        <p:txBody>
          <a:bodyPr/>
          <a:lstStyle/>
          <a:p>
            <a:pPr algn="ctr"/>
            <a:r>
              <a:rPr lang="pl-PL" altLang="pl-PL" dirty="0" smtClean="0"/>
              <a:t>Seria przekładowa</a:t>
            </a:r>
          </a:p>
        </p:txBody>
      </p:sp>
      <p:sp>
        <p:nvSpPr>
          <p:cNvPr id="3" name="Symbol zastępczy zawartości 2"/>
          <p:cNvSpPr>
            <a:spLocks noGrp="1"/>
          </p:cNvSpPr>
          <p:nvPr>
            <p:ph idx="1"/>
          </p:nvPr>
        </p:nvSpPr>
        <p:spPr/>
        <p:txBody>
          <a:bodyPr>
            <a:normAutofit fontScale="92500"/>
          </a:bodyPr>
          <a:lstStyle/>
          <a:p>
            <a:pPr algn="just">
              <a:lnSpc>
                <a:spcPct val="200000"/>
              </a:lnSpc>
              <a:defRPr/>
            </a:pPr>
            <a:r>
              <a:rPr lang="pl-PL" sz="2600" b="1" dirty="0"/>
              <a:t>„…tłumaczenie istnieje w serii tłumaczeń. </a:t>
            </a:r>
            <a:r>
              <a:rPr lang="pl-PL" sz="2600" b="1" dirty="0">
                <a:solidFill>
                  <a:srgbClr val="FF0000"/>
                </a:solidFill>
              </a:rPr>
              <a:t>Seria jest podstawowym sposobem istnienia przekładu artystycznego.</a:t>
            </a:r>
            <a:r>
              <a:rPr lang="pl-PL" sz="2600" b="1" dirty="0"/>
              <a:t> Na tym polega swoistość jego ontologii. Jeżeli nawet jakiś utwór obcojęzyczny został przetłumaczony na nasz język tylko jeden raz, to przekład ten traktujemy jako początek serii przekładów innych, jakie powstaną lub mogą powstać w przyszłości”.</a:t>
            </a:r>
          </a:p>
          <a:p>
            <a:pPr marL="0" indent="0" algn="just">
              <a:lnSpc>
                <a:spcPct val="200000"/>
              </a:lnSpc>
              <a:buNone/>
              <a:defRPr/>
            </a:pPr>
            <a:r>
              <a:rPr lang="pl-PL" sz="1600" b="1" dirty="0"/>
              <a:t>E. Balcerzan, </a:t>
            </a:r>
            <a:r>
              <a:rPr lang="pl-PL" sz="1600" b="1" i="1" dirty="0"/>
              <a:t>Poetyka przekładu artystycznego</a:t>
            </a:r>
            <a:r>
              <a:rPr lang="pl-PL" sz="1600" b="1" dirty="0"/>
              <a:t>, w: </a:t>
            </a:r>
            <a:r>
              <a:rPr lang="pl-PL" sz="1600" b="1" i="1" dirty="0"/>
              <a:t>Polska myśl </a:t>
            </a:r>
            <a:r>
              <a:rPr lang="pl-PL" sz="1600" b="1" i="1" dirty="0" err="1"/>
              <a:t>przekładoznawcza</a:t>
            </a:r>
            <a:r>
              <a:rPr lang="pl-PL" sz="1600" b="1" i="1" dirty="0"/>
              <a:t>. Antologia…</a:t>
            </a:r>
            <a:endParaRPr lang="pl-PL" sz="1600" b="1" dirty="0"/>
          </a:p>
        </p:txBody>
      </p:sp>
    </p:spTree>
    <p:extLst>
      <p:ext uri="{BB962C8B-B14F-4D97-AF65-F5344CB8AC3E}">
        <p14:creationId xmlns:p14="http://schemas.microsoft.com/office/powerpoint/2010/main" val="2872868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stopki 1"/>
          <p:cNvSpPr>
            <a:spLocks noGrp="1"/>
          </p:cNvSpPr>
          <p:nvPr>
            <p:ph type="ftr" sz="quarter" idx="11"/>
          </p:nvPr>
        </p:nvSpPr>
        <p:spPr>
          <a:xfrm>
            <a:off x="1524000" y="6092826"/>
            <a:ext cx="8532440" cy="765175"/>
          </a:xfrm>
        </p:spPr>
        <p:txBody>
          <a:bodyPr/>
          <a:lstStyle/>
          <a:p>
            <a:pPr>
              <a:defRPr/>
            </a:pPr>
            <a:r>
              <a:rPr lang="pl-PL" sz="1050" b="1" i="1" dirty="0">
                <a:latin typeface="Arial" pitchFamily="34" charset="0"/>
                <a:cs typeface="Arial" pitchFamily="34" charset="0"/>
              </a:rPr>
              <a:t>Projekt nr PO KL 04.01.01-00-029/09 pt.„Dostosowanie modelu kształcenia studentów filologii polskiej do wyzwań współczesnego rynku pracy (ze szczególnym uwzględnieniem rozwoju kompetencji informatycznych oraz informacyjno medialnych)”. </a:t>
            </a:r>
          </a:p>
          <a:p>
            <a:pPr>
              <a:defRPr/>
            </a:pPr>
            <a:r>
              <a:rPr lang="pl-PL" sz="1050" b="1" i="1" dirty="0">
                <a:latin typeface="Arial" pitchFamily="34" charset="0"/>
                <a:cs typeface="Arial" pitchFamily="34" charset="0"/>
              </a:rPr>
              <a:t>Wydział Filologii Polskiej i Klasycznej UAM w Poznaniu</a:t>
            </a:r>
            <a:endParaRPr lang="pl-PL" sz="1050" dirty="0">
              <a:latin typeface="Arial" pitchFamily="34" charset="0"/>
              <a:cs typeface="Arial" pitchFamily="34" charset="0"/>
            </a:endParaRPr>
          </a:p>
        </p:txBody>
      </p:sp>
      <p:pic>
        <p:nvPicPr>
          <p:cNvPr id="2051" name="Obraz 4" descr="KAPITAL_LUDZKIns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
            <a:ext cx="3106738"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Obraz 6" descr="UE+EFS_L-kolor.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0136" y="308769"/>
            <a:ext cx="24209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pole tekstowe 7"/>
          <p:cNvSpPr txBox="1">
            <a:spLocks noChangeArrowheads="1"/>
          </p:cNvSpPr>
          <p:nvPr/>
        </p:nvSpPr>
        <p:spPr bwMode="auto">
          <a:xfrm>
            <a:off x="1524000" y="1125539"/>
            <a:ext cx="810039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pl-PL" sz="1200" dirty="0">
                <a:latin typeface="Calibri" pitchFamily="34" charset="0"/>
              </a:rPr>
              <a:t>Projekt współfinansowany przez Unię Europejską w ramach Europejskiego Funduszu Społecznego </a:t>
            </a:r>
          </a:p>
        </p:txBody>
      </p:sp>
      <p:pic>
        <p:nvPicPr>
          <p:cNvPr id="2054" name="Obraz 1" descr="Đ"/>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5159897" y="404813"/>
            <a:ext cx="108426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pole tekstowe 10"/>
          <p:cNvSpPr txBox="1">
            <a:spLocks noChangeArrowheads="1"/>
          </p:cNvSpPr>
          <p:nvPr/>
        </p:nvSpPr>
        <p:spPr bwMode="auto">
          <a:xfrm>
            <a:off x="1992314" y="1989139"/>
            <a:ext cx="7560071" cy="1969770"/>
          </a:xfrm>
          <a:prstGeom prst="rect">
            <a:avLst/>
          </a:prstGeom>
          <a:solidFill>
            <a:srgbClr val="D7479D"/>
          </a:solidFill>
          <a:ln w="9525">
            <a:solidFill>
              <a:srgbClr val="000000"/>
            </a:solidFill>
            <a:miter lim="800000"/>
            <a:headEnd/>
            <a:tailEnd/>
          </a:ln>
          <a:extLst/>
        </p:spPr>
        <p:txBody>
          <a:bodyPr wrap="squar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pl-PL" sz="2400" dirty="0" smtClean="0"/>
          </a:p>
          <a:p>
            <a:pPr algn="ctr" eaLnBrk="1" hangingPunct="1"/>
            <a:r>
              <a:rPr lang="pl-PL" sz="2400" dirty="0" smtClean="0"/>
              <a:t>T</a:t>
            </a:r>
            <a:r>
              <a:rPr lang="pl-PL" sz="2400" dirty="0"/>
              <a:t>eoria przekładu: </a:t>
            </a:r>
            <a:r>
              <a:rPr lang="pl-PL" sz="2400" dirty="0" smtClean="0"/>
              <a:t>strukturalizm i semiotyka </a:t>
            </a:r>
            <a:endParaRPr lang="pl-PL" sz="2400" dirty="0" smtClean="0"/>
          </a:p>
          <a:p>
            <a:pPr algn="ctr" eaLnBrk="1" hangingPunct="1"/>
            <a:endParaRPr lang="pl-PL"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endParaRPr lang="pl-PL" sz="1400" dirty="0">
              <a:latin typeface="Calibri" pitchFamily="34" charset="0"/>
            </a:endParaRPr>
          </a:p>
          <a:p>
            <a:pPr algn="ctr" eaLnBrk="1" hangingPunct="1"/>
            <a:r>
              <a:rPr lang="pl-PL" sz="1400" dirty="0" smtClean="0">
                <a:latin typeface="Calibri" pitchFamily="34" charset="0"/>
              </a:rPr>
              <a:t>Prezentacja współfinansowana </a:t>
            </a:r>
            <a:r>
              <a:rPr lang="pl-PL" sz="1400" dirty="0">
                <a:latin typeface="Calibri" pitchFamily="34" charset="0"/>
              </a:rPr>
              <a:t>przez Unię Europejską w ramach Europejskiego Funduszu Społecznego </a:t>
            </a:r>
          </a:p>
        </p:txBody>
      </p:sp>
    </p:spTree>
    <p:extLst>
      <p:ext uri="{BB962C8B-B14F-4D97-AF65-F5344CB8AC3E}">
        <p14:creationId xmlns:p14="http://schemas.microsoft.com/office/powerpoint/2010/main" val="2411746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Roman jakobson luisa fernanda girald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46438" y="1752600"/>
            <a:ext cx="5689600" cy="4267200"/>
          </a:xfrm>
          <a:noFill/>
        </p:spPr>
      </p:pic>
      <p:sp>
        <p:nvSpPr>
          <p:cNvPr id="45059" name="Tytuł 3"/>
          <p:cNvSpPr>
            <a:spLocks noGrp="1"/>
          </p:cNvSpPr>
          <p:nvPr>
            <p:ph type="title"/>
          </p:nvPr>
        </p:nvSpPr>
        <p:spPr>
          <a:solidFill>
            <a:srgbClr val="D7479D"/>
          </a:solidFill>
        </p:spPr>
        <p:txBody>
          <a:bodyPr/>
          <a:lstStyle/>
          <a:p>
            <a:r>
              <a:rPr lang="pl-PL" altLang="pl-PL" sz="2000" b="1" dirty="0"/>
              <a:t>R. Jakobson, </a:t>
            </a:r>
            <a:r>
              <a:rPr lang="pl-PL" altLang="pl-PL" sz="2000" b="1" i="1" dirty="0"/>
              <a:t>O językoznawczych aspektach przekładu, </a:t>
            </a:r>
            <a:r>
              <a:rPr lang="pl-PL" altLang="pl-PL" sz="2000" b="1" dirty="0"/>
              <a:t>[w:] </a:t>
            </a:r>
            <a:r>
              <a:rPr lang="pl-PL" altLang="pl-PL" sz="2000" b="1" i="1" dirty="0"/>
              <a:t>Współczesne teorie przekładu. Antologia</a:t>
            </a:r>
            <a:r>
              <a:rPr lang="pl-PL" altLang="pl-PL" sz="2000" b="1" dirty="0"/>
              <a:t>, red. P. Bukowski, </a:t>
            </a:r>
            <a:r>
              <a:rPr lang="pl-PL" altLang="pl-PL" sz="2000" b="1" dirty="0" err="1"/>
              <a:t>M.Heydel</a:t>
            </a:r>
            <a:r>
              <a:rPr lang="pl-PL" altLang="pl-PL" sz="2000" b="1" dirty="0"/>
              <a:t>, Kraków 2009</a:t>
            </a:r>
          </a:p>
        </p:txBody>
      </p:sp>
    </p:spTree>
    <p:extLst>
      <p:ext uri="{BB962C8B-B14F-4D97-AF65-F5344CB8AC3E}">
        <p14:creationId xmlns:p14="http://schemas.microsoft.com/office/powerpoint/2010/main" val="3578669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ytuł 1"/>
          <p:cNvSpPr>
            <a:spLocks noGrp="1"/>
          </p:cNvSpPr>
          <p:nvPr>
            <p:ph type="title" idx="4294967295"/>
          </p:nvPr>
        </p:nvSpPr>
        <p:spPr>
          <a:xfrm>
            <a:off x="2095500" y="304801"/>
            <a:ext cx="8001000" cy="1216025"/>
          </a:xfrm>
          <a:solidFill>
            <a:srgbClr val="D7479D"/>
          </a:solidFill>
        </p:spPr>
        <p:txBody>
          <a:bodyPr>
            <a:normAutofit fontScale="90000"/>
          </a:bodyPr>
          <a:lstStyle/>
          <a:p>
            <a:pPr algn="ctr"/>
            <a:r>
              <a:rPr lang="pl-PL" altLang="pl-PL" dirty="0" smtClean="0"/>
              <a:t>Wybitni przedstawiciele strukturalizmu i semiotyki</a:t>
            </a:r>
          </a:p>
        </p:txBody>
      </p:sp>
      <p:pic>
        <p:nvPicPr>
          <p:cNvPr id="46083" name="Picture 2" descr="Ferdinand de Saussure by Julli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3" y="1773239"/>
            <a:ext cx="2190750"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4" name="pole tekstowe 4"/>
          <p:cNvSpPr txBox="1">
            <a:spLocks noChangeArrowheads="1"/>
          </p:cNvSpPr>
          <p:nvPr/>
        </p:nvSpPr>
        <p:spPr bwMode="auto">
          <a:xfrm>
            <a:off x="1774826" y="5157788"/>
            <a:ext cx="2911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a:t>Ferdynand de Saussure</a:t>
            </a:r>
          </a:p>
        </p:txBody>
      </p:sp>
      <p:pic>
        <p:nvPicPr>
          <p:cNvPr id="46085" name="Picture 4" descr="Charles Sanders Peirc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5775" y="1916114"/>
            <a:ext cx="2095500" cy="254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pole tekstowe 6"/>
          <p:cNvSpPr txBox="1">
            <a:spLocks noChangeArrowheads="1"/>
          </p:cNvSpPr>
          <p:nvPr/>
        </p:nvSpPr>
        <p:spPr bwMode="auto">
          <a:xfrm>
            <a:off x="4440239" y="4652964"/>
            <a:ext cx="18240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a:t>Charles Peirce</a:t>
            </a:r>
          </a:p>
        </p:txBody>
      </p:sp>
      <p:pic>
        <p:nvPicPr>
          <p:cNvPr id="46087" name="Picture 6" descr="http://www.spauda.lt/mitai/misc/omsla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9601" y="1773239"/>
            <a:ext cx="2543175"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8" name="pole tekstowe 8"/>
          <p:cNvSpPr txBox="1">
            <a:spLocks noChangeArrowheads="1"/>
          </p:cNvSpPr>
          <p:nvPr/>
        </p:nvSpPr>
        <p:spPr bwMode="auto">
          <a:xfrm>
            <a:off x="7032626" y="4652964"/>
            <a:ext cx="24923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a:t>Claude Lévi-Strauss</a:t>
            </a:r>
          </a:p>
        </p:txBody>
      </p:sp>
    </p:spTree>
    <p:extLst>
      <p:ext uri="{BB962C8B-B14F-4D97-AF65-F5344CB8AC3E}">
        <p14:creationId xmlns:p14="http://schemas.microsoft.com/office/powerpoint/2010/main" val="16662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pb-tombs-walkeru.narod.ru/raznoe/zametki/tartu/Lotma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288" y="1700213"/>
            <a:ext cx="34290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pole tekstowe 2"/>
          <p:cNvSpPr txBox="1">
            <a:spLocks noChangeArrowheads="1"/>
          </p:cNvSpPr>
          <p:nvPr/>
        </p:nvSpPr>
        <p:spPr bwMode="auto">
          <a:xfrm>
            <a:off x="2841625" y="260350"/>
            <a:ext cx="6508750" cy="954088"/>
          </a:xfrm>
          <a:prstGeom prst="rect">
            <a:avLst/>
          </a:prstGeom>
          <a:solidFill>
            <a:srgbClr val="D7479D"/>
          </a:solidFill>
          <a:ln>
            <a:noFill/>
          </a:ln>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sz="3200" dirty="0"/>
              <a:t>Jurij Łotman (1922-1993)</a:t>
            </a:r>
          </a:p>
          <a:p>
            <a:r>
              <a:rPr lang="vi-VN" altLang="pl-PL" sz="2400" dirty="0"/>
              <a:t>Ю́рий Миха́йлович Ло́тман</a:t>
            </a:r>
            <a:r>
              <a:rPr lang="pl-PL" altLang="pl-PL" sz="2400" dirty="0"/>
              <a:t>, </a:t>
            </a:r>
            <a:r>
              <a:rPr lang="pl-PL" altLang="pl-PL" sz="2400" dirty="0" err="1"/>
              <a:t>Yuri</a:t>
            </a:r>
            <a:r>
              <a:rPr lang="pl-PL" altLang="pl-PL" sz="2400" dirty="0"/>
              <a:t> Lotman</a:t>
            </a:r>
          </a:p>
        </p:txBody>
      </p:sp>
      <p:sp>
        <p:nvSpPr>
          <p:cNvPr id="47108" name="pole tekstowe 3"/>
          <p:cNvSpPr txBox="1">
            <a:spLocks noChangeArrowheads="1"/>
          </p:cNvSpPr>
          <p:nvPr/>
        </p:nvSpPr>
        <p:spPr bwMode="auto">
          <a:xfrm>
            <a:off x="5808663" y="1700214"/>
            <a:ext cx="4464050" cy="480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b="1"/>
              <a:t>Wybrane publikacje w polskich przekładach:</a:t>
            </a:r>
          </a:p>
          <a:p>
            <a:endParaRPr lang="pl-PL" altLang="pl-PL" i="1"/>
          </a:p>
          <a:p>
            <a:endParaRPr lang="pl-PL" altLang="pl-PL" i="1"/>
          </a:p>
          <a:p>
            <a:r>
              <a:rPr lang="pl-PL" altLang="pl-PL" i="1"/>
              <a:t>Struktura tekstu artystycznego</a:t>
            </a:r>
            <a:r>
              <a:rPr lang="pl-PL" altLang="pl-PL"/>
              <a:t>, ros. </a:t>
            </a:r>
            <a:r>
              <a:rPr lang="az-Cyrl-AZ" altLang="pl-PL"/>
              <a:t>Структура художественного текста</a:t>
            </a:r>
            <a:r>
              <a:rPr lang="pl-PL" altLang="pl-PL"/>
              <a:t>, 1970</a:t>
            </a:r>
          </a:p>
          <a:p>
            <a:endParaRPr lang="pl-PL" altLang="pl-PL"/>
          </a:p>
          <a:p>
            <a:r>
              <a:rPr lang="pl-PL" altLang="pl-PL" i="1"/>
              <a:t>Semiotyka filmu,</a:t>
            </a:r>
            <a:r>
              <a:rPr lang="pl-PL" altLang="pl-PL"/>
              <a:t> ros. </a:t>
            </a:r>
            <a:r>
              <a:rPr lang="ru-RU" altLang="pl-PL"/>
              <a:t>Семиотика кино и проблемы киноэстетики</a:t>
            </a:r>
            <a:r>
              <a:rPr lang="pl-PL" altLang="pl-PL"/>
              <a:t>, 1973</a:t>
            </a:r>
          </a:p>
          <a:p>
            <a:endParaRPr lang="pl-PL" altLang="pl-PL"/>
          </a:p>
          <a:p>
            <a:r>
              <a:rPr lang="pl-PL" altLang="pl-PL" i="1"/>
              <a:t>Rosja i znaki</a:t>
            </a:r>
            <a:r>
              <a:rPr lang="pl-PL" altLang="pl-PL"/>
              <a:t>, ros. </a:t>
            </a:r>
            <a:r>
              <a:rPr lang="ru-RU" altLang="pl-PL"/>
              <a:t>Беседы о русской культуре. Быт и традиции русского дворянства (XVIII — начало XIX века)</a:t>
            </a:r>
            <a:r>
              <a:rPr lang="pl-PL" altLang="pl-PL"/>
              <a:t>, 1993</a:t>
            </a:r>
          </a:p>
          <a:p>
            <a:endParaRPr lang="pl-PL" altLang="pl-PL"/>
          </a:p>
        </p:txBody>
      </p:sp>
    </p:spTree>
    <p:extLst>
      <p:ext uri="{BB962C8B-B14F-4D97-AF65-F5344CB8AC3E}">
        <p14:creationId xmlns:p14="http://schemas.microsoft.com/office/powerpoint/2010/main" val="279140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ytuł 1"/>
          <p:cNvSpPr>
            <a:spLocks noGrp="1"/>
          </p:cNvSpPr>
          <p:nvPr>
            <p:ph type="title" idx="4294967295"/>
          </p:nvPr>
        </p:nvSpPr>
        <p:spPr>
          <a:xfrm>
            <a:off x="2095500" y="304801"/>
            <a:ext cx="8001000" cy="1216025"/>
          </a:xfrm>
          <a:solidFill>
            <a:srgbClr val="D7479D"/>
          </a:solidFill>
        </p:spPr>
        <p:txBody>
          <a:bodyPr/>
          <a:lstStyle/>
          <a:p>
            <a:r>
              <a:rPr lang="pl-PL" altLang="pl-PL" sz="2400" dirty="0"/>
              <a:t>Schemat komunikacji językowej i typologia funkcji języka wg Jakobsona</a:t>
            </a:r>
          </a:p>
        </p:txBody>
      </p:sp>
      <p:pic>
        <p:nvPicPr>
          <p:cNvPr id="48131" name="Picture 2" descr="http://upload.wikimedia.org/wikipedia/commons/thumb/d/d3/Schemat_jakobsona.svg/957px-Schemat_jakobsona.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76" y="2133601"/>
            <a:ext cx="9115425"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1999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pole tekstowe 2"/>
          <p:cNvSpPr txBox="1">
            <a:spLocks noChangeArrowheads="1"/>
          </p:cNvSpPr>
          <p:nvPr/>
        </p:nvSpPr>
        <p:spPr bwMode="auto">
          <a:xfrm>
            <a:off x="2782888" y="2133600"/>
            <a:ext cx="741680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eaLnBrk="1" hangingPunct="1"/>
            <a:r>
              <a:rPr lang="pl-PL" altLang="pl-PL" sz="2000" dirty="0"/>
              <a:t>Dla nas, zarówno językoznawców, jak i zwykłych użytkowników języka, </a:t>
            </a:r>
            <a:r>
              <a:rPr lang="pl-PL" altLang="pl-PL" sz="2000" dirty="0">
                <a:solidFill>
                  <a:srgbClr val="D7479D"/>
                </a:solidFill>
              </a:rPr>
              <a:t>znaczenie jakiegokolwiek znaku językowego jest jego przekładem na inny, alternatywny znak</a:t>
            </a:r>
            <a:r>
              <a:rPr lang="pl-PL" altLang="pl-PL" sz="2000" dirty="0"/>
              <a:t>, szczególnie na znak, „w którym zostaje on pełniej, lepiej rozwinięty", jak twierdził </a:t>
            </a:r>
            <a:r>
              <a:rPr lang="pl-PL" altLang="pl-PL" sz="2000" dirty="0" err="1"/>
              <a:t>Peirce</a:t>
            </a:r>
            <a:r>
              <a:rPr lang="pl-PL" altLang="pl-PL" sz="2000" dirty="0"/>
              <a:t>, najdociekliwszy badacz istoty znaków (…). Termin „kawaler" możemy zamienić na bardziej eksplicytne określenie „człowiek nieżonaty", jeśli większa eksplicytność jest potrzebna</a:t>
            </a:r>
          </a:p>
          <a:p>
            <a:pPr algn="just" eaLnBrk="1" hangingPunct="1"/>
            <a:endParaRPr lang="pl-PL" altLang="pl-PL" sz="2000" dirty="0"/>
          </a:p>
          <a:p>
            <a:pPr algn="just" eaLnBrk="1" hangingPunct="1"/>
            <a:endParaRPr lang="pl-PL" altLang="pl-PL" sz="2000" dirty="0"/>
          </a:p>
          <a:p>
            <a:pPr algn="just" eaLnBrk="1" hangingPunct="1"/>
            <a:endParaRPr lang="pl-PL" altLang="pl-PL" sz="2000" dirty="0"/>
          </a:p>
        </p:txBody>
      </p:sp>
      <p:sp>
        <p:nvSpPr>
          <p:cNvPr id="49155" name="Prostokąt 1"/>
          <p:cNvSpPr>
            <a:spLocks noChangeArrowheads="1"/>
          </p:cNvSpPr>
          <p:nvPr/>
        </p:nvSpPr>
        <p:spPr bwMode="auto">
          <a:xfrm>
            <a:off x="2782888" y="5273676"/>
            <a:ext cx="698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pl-PL" altLang="pl-PL"/>
              <a:t>R. Jakobson, </a:t>
            </a:r>
            <a:r>
              <a:rPr lang="pl-PL" altLang="pl-PL" i="1"/>
              <a:t>O językoznawczych aspektach przekładu, op.cit. </a:t>
            </a:r>
            <a:r>
              <a:rPr lang="pl-PL" altLang="pl-PL"/>
              <a:t>s. 43</a:t>
            </a:r>
          </a:p>
        </p:txBody>
      </p:sp>
    </p:spTree>
    <p:extLst>
      <p:ext uri="{BB962C8B-B14F-4D97-AF65-F5344CB8AC3E}">
        <p14:creationId xmlns:p14="http://schemas.microsoft.com/office/powerpoint/2010/main" val="145251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Prostokąt 1"/>
          <p:cNvSpPr>
            <a:spLocks noChangeArrowheads="1"/>
          </p:cNvSpPr>
          <p:nvPr/>
        </p:nvSpPr>
        <p:spPr bwMode="auto">
          <a:xfrm>
            <a:off x="3810000" y="2828925"/>
            <a:ext cx="5486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r>
              <a:rPr lang="pl-PL" altLang="pl-PL" sz="2400">
                <a:solidFill>
                  <a:srgbClr val="000000"/>
                </a:solidFill>
                <a:latin typeface="Times New Roman" panose="02020603050405020304" pitchFamily="18" charset="0"/>
                <a:cs typeface="Times New Roman" panose="02020603050405020304" pitchFamily="18" charset="0"/>
              </a:rPr>
              <a:t>Możemy wyróżnić trzy sposoby tłumaczenia znaku językowego: może on być przełożony na inne znaki tego samego języka, na inny język lub na inny, pozajęzykowy system symboli.</a:t>
            </a:r>
            <a:endParaRPr lang="pl-PL" altLang="pl-PL" sz="2400"/>
          </a:p>
        </p:txBody>
      </p:sp>
    </p:spTree>
    <p:extLst>
      <p:ext uri="{BB962C8B-B14F-4D97-AF65-F5344CB8AC3E}">
        <p14:creationId xmlns:p14="http://schemas.microsoft.com/office/powerpoint/2010/main" val="852823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Prostokąt 1"/>
          <p:cNvSpPr>
            <a:spLocks noChangeArrowheads="1"/>
          </p:cNvSpPr>
          <p:nvPr/>
        </p:nvSpPr>
        <p:spPr bwMode="auto">
          <a:xfrm>
            <a:off x="2351088" y="2133600"/>
            <a:ext cx="6318250" cy="39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lnSpc>
                <a:spcPct val="125000"/>
              </a:lnSpc>
              <a:spcAft>
                <a:spcPts val="25"/>
              </a:spcAft>
              <a:buClr>
                <a:srgbClr val="000000"/>
              </a:buClr>
              <a:buSzPts val="1000"/>
              <a:buFont typeface="Verdana" panose="020B0604030504040204" pitchFamily="34" charset="0"/>
              <a:buAutoNum type="arabicPeriod"/>
              <a:defRPr/>
            </a:pPr>
            <a:r>
              <a:rPr lang="pl-PL" altLang="pl-PL" dirty="0">
                <a:solidFill>
                  <a:srgbClr val="000000"/>
                </a:solidFill>
                <a:latin typeface="Times New Roman" panose="02020603050405020304" pitchFamily="18" charset="0"/>
                <a:cs typeface="Times New Roman" panose="02020603050405020304" pitchFamily="18" charset="0"/>
              </a:rPr>
              <a:t>Przekład </a:t>
            </a:r>
            <a:r>
              <a:rPr lang="pl-PL" altLang="pl-PL" dirty="0" err="1">
                <a:solidFill>
                  <a:srgbClr val="000000"/>
                </a:solidFill>
                <a:latin typeface="Times New Roman" panose="02020603050405020304" pitchFamily="18" charset="0"/>
                <a:cs typeface="Times New Roman" panose="02020603050405020304" pitchFamily="18" charset="0"/>
              </a:rPr>
              <a:t>wewnątrzjęzykowy</a:t>
            </a:r>
            <a:r>
              <a:rPr lang="pl-PL" altLang="pl-PL" dirty="0">
                <a:solidFill>
                  <a:srgbClr val="000000"/>
                </a:solidFill>
                <a:latin typeface="Times New Roman" panose="02020603050405020304" pitchFamily="18" charset="0"/>
                <a:cs typeface="Times New Roman" panose="02020603050405020304" pitchFamily="18" charset="0"/>
              </a:rPr>
              <a:t> lub p r z e r e d a g o w a n i e</a:t>
            </a:r>
            <a:r>
              <a:rPr lang="pl-PL" altLang="pl-PL" i="1" dirty="0">
                <a:solidFill>
                  <a:srgbClr val="000000"/>
                </a:solidFill>
                <a:latin typeface="Times New Roman" panose="02020603050405020304" pitchFamily="18" charset="0"/>
                <a:cs typeface="Times New Roman" panose="02020603050405020304" pitchFamily="18" charset="0"/>
              </a:rPr>
              <a:t> (</a:t>
            </a:r>
            <a:r>
              <a:rPr lang="pl-PL" altLang="pl-PL" i="1" dirty="0" err="1">
                <a:solidFill>
                  <a:srgbClr val="000000"/>
                </a:solidFill>
                <a:latin typeface="Times New Roman" panose="02020603050405020304" pitchFamily="18" charset="0"/>
                <a:cs typeface="Times New Roman" panose="02020603050405020304" pitchFamily="18" charset="0"/>
              </a:rPr>
              <a:t>rewording</a:t>
            </a:r>
            <a:r>
              <a:rPr lang="pl-PL" altLang="pl-PL" i="1" dirty="0">
                <a:solidFill>
                  <a:srgbClr val="000000"/>
                </a:solidFill>
                <a:latin typeface="Times New Roman" panose="02020603050405020304" pitchFamily="18" charset="0"/>
                <a:cs typeface="Times New Roman" panose="02020603050405020304" pitchFamily="18" charset="0"/>
              </a:rPr>
              <a:t>)</a:t>
            </a:r>
            <a:r>
              <a:rPr lang="pl-PL" altLang="pl-PL" dirty="0">
                <a:solidFill>
                  <a:srgbClr val="000000"/>
                </a:solidFill>
                <a:latin typeface="Times New Roman" panose="02020603050405020304" pitchFamily="18" charset="0"/>
                <a:cs typeface="Times New Roman" panose="02020603050405020304" pitchFamily="18" charset="0"/>
              </a:rPr>
              <a:t> stanowi interpretację znaków językowych za pomocą innych znaków tego samego języka. </a:t>
            </a:r>
          </a:p>
          <a:p>
            <a:pPr algn="just">
              <a:lnSpc>
                <a:spcPct val="125000"/>
              </a:lnSpc>
              <a:spcAft>
                <a:spcPts val="25"/>
              </a:spcAft>
              <a:buClr>
                <a:srgbClr val="000000"/>
              </a:buClr>
              <a:buSzPts val="1000"/>
              <a:buFont typeface="Verdana" panose="020B0604030504040204" pitchFamily="34" charset="0"/>
              <a:buAutoNum type="arabicPeriod"/>
              <a:defRPr/>
            </a:pPr>
            <a:r>
              <a:rPr lang="pl-PL" altLang="pl-PL" dirty="0">
                <a:solidFill>
                  <a:srgbClr val="000000"/>
                </a:solidFill>
                <a:latin typeface="Times New Roman" panose="02020603050405020304" pitchFamily="18" charset="0"/>
                <a:cs typeface="Times New Roman" panose="02020603050405020304" pitchFamily="18" charset="0"/>
              </a:rPr>
              <a:t>Przekład międzyjęzykowy lub p r z e k ł a d właściwy</a:t>
            </a:r>
            <a:r>
              <a:rPr lang="pl-PL" altLang="pl-PL" i="1" dirty="0">
                <a:solidFill>
                  <a:srgbClr val="000000"/>
                </a:solidFill>
                <a:latin typeface="Times New Roman" panose="02020603050405020304" pitchFamily="18" charset="0"/>
                <a:cs typeface="Times New Roman" panose="02020603050405020304" pitchFamily="18" charset="0"/>
              </a:rPr>
              <a:t> (</a:t>
            </a:r>
            <a:r>
              <a:rPr lang="pl-PL" altLang="pl-PL" i="1" dirty="0" err="1">
                <a:solidFill>
                  <a:srgbClr val="000000"/>
                </a:solidFill>
                <a:latin typeface="Times New Roman" panose="02020603050405020304" pitchFamily="18" charset="0"/>
                <a:cs typeface="Times New Roman" panose="02020603050405020304" pitchFamily="18" charset="0"/>
              </a:rPr>
              <a:t>translation</a:t>
            </a:r>
            <a:r>
              <a:rPr lang="pl-PL" altLang="pl-PL" i="1" dirty="0">
                <a:solidFill>
                  <a:srgbClr val="000000"/>
                </a:solidFill>
                <a:latin typeface="Times New Roman" panose="02020603050405020304" pitchFamily="18" charset="0"/>
                <a:cs typeface="Times New Roman" panose="02020603050405020304" pitchFamily="18" charset="0"/>
              </a:rPr>
              <a:t> </a:t>
            </a:r>
            <a:r>
              <a:rPr lang="pl-PL" altLang="pl-PL" i="1" dirty="0" err="1">
                <a:solidFill>
                  <a:srgbClr val="000000"/>
                </a:solidFill>
                <a:latin typeface="Times New Roman" panose="02020603050405020304" pitchFamily="18" charset="0"/>
                <a:cs typeface="Times New Roman" panose="02020603050405020304" pitchFamily="18" charset="0"/>
              </a:rPr>
              <a:t>proper</a:t>
            </a:r>
            <a:r>
              <a:rPr lang="pl-PL" altLang="pl-PL" i="1" dirty="0">
                <a:solidFill>
                  <a:srgbClr val="000000"/>
                </a:solidFill>
                <a:latin typeface="Times New Roman" panose="02020603050405020304" pitchFamily="18" charset="0"/>
                <a:cs typeface="Times New Roman" panose="02020603050405020304" pitchFamily="18" charset="0"/>
              </a:rPr>
              <a:t>) </a:t>
            </a:r>
            <a:r>
              <a:rPr lang="pl-PL" altLang="pl-PL" dirty="0">
                <a:solidFill>
                  <a:srgbClr val="000000"/>
                </a:solidFill>
                <a:latin typeface="Times New Roman" panose="02020603050405020304" pitchFamily="18" charset="0"/>
                <a:cs typeface="Times New Roman" panose="02020603050405020304" pitchFamily="18" charset="0"/>
              </a:rPr>
              <a:t>stanowi interpretację znaków językowych za pomocą jakiegoś innego języka. </a:t>
            </a:r>
          </a:p>
          <a:p>
            <a:pPr algn="just">
              <a:lnSpc>
                <a:spcPct val="125000"/>
              </a:lnSpc>
              <a:spcAft>
                <a:spcPts val="25"/>
              </a:spcAft>
              <a:buClr>
                <a:srgbClr val="000000"/>
              </a:buClr>
              <a:buSzPts val="1000"/>
              <a:buFont typeface="Verdana" panose="020B0604030504040204" pitchFamily="34" charset="0"/>
              <a:buAutoNum type="arabicPeriod"/>
              <a:defRPr/>
            </a:pPr>
            <a:r>
              <a:rPr lang="pl-PL" altLang="pl-PL" dirty="0">
                <a:solidFill>
                  <a:srgbClr val="000000"/>
                </a:solidFill>
                <a:latin typeface="Times New Roman" panose="02020603050405020304" pitchFamily="18" charset="0"/>
                <a:cs typeface="Times New Roman" panose="02020603050405020304" pitchFamily="18" charset="0"/>
              </a:rPr>
              <a:t>Przekład </a:t>
            </a:r>
            <a:r>
              <a:rPr lang="pl-PL" altLang="pl-PL" dirty="0" err="1">
                <a:solidFill>
                  <a:srgbClr val="000000"/>
                </a:solidFill>
                <a:latin typeface="Times New Roman" panose="02020603050405020304" pitchFamily="18" charset="0"/>
                <a:cs typeface="Times New Roman" panose="02020603050405020304" pitchFamily="18" charset="0"/>
              </a:rPr>
              <a:t>intersemiotyczny</a:t>
            </a:r>
            <a:r>
              <a:rPr lang="pl-PL" altLang="pl-PL" dirty="0">
                <a:solidFill>
                  <a:srgbClr val="000000"/>
                </a:solidFill>
                <a:latin typeface="Times New Roman" panose="02020603050405020304" pitchFamily="18" charset="0"/>
                <a:cs typeface="Times New Roman" panose="02020603050405020304" pitchFamily="18" charset="0"/>
              </a:rPr>
              <a:t> lub t r a n s m u t a c j a</a:t>
            </a:r>
            <a:r>
              <a:rPr lang="pl-PL" altLang="pl-PL" i="1" dirty="0">
                <a:solidFill>
                  <a:srgbClr val="000000"/>
                </a:solidFill>
                <a:latin typeface="Times New Roman" panose="02020603050405020304" pitchFamily="18" charset="0"/>
                <a:cs typeface="Times New Roman" panose="02020603050405020304" pitchFamily="18" charset="0"/>
              </a:rPr>
              <a:t> (</a:t>
            </a:r>
            <a:r>
              <a:rPr lang="pl-PL" altLang="pl-PL" i="1" dirty="0" err="1">
                <a:solidFill>
                  <a:srgbClr val="000000"/>
                </a:solidFill>
                <a:latin typeface="Times New Roman" panose="02020603050405020304" pitchFamily="18" charset="0"/>
                <a:cs typeface="Times New Roman" panose="02020603050405020304" pitchFamily="18" charset="0"/>
              </a:rPr>
              <a:t>transmutation</a:t>
            </a:r>
            <a:r>
              <a:rPr lang="pl-PL" altLang="pl-PL" i="1" dirty="0">
                <a:solidFill>
                  <a:srgbClr val="000000"/>
                </a:solidFill>
                <a:latin typeface="Times New Roman" panose="02020603050405020304" pitchFamily="18" charset="0"/>
                <a:cs typeface="Times New Roman" panose="02020603050405020304" pitchFamily="18" charset="0"/>
              </a:rPr>
              <a:t>)</a:t>
            </a:r>
            <a:r>
              <a:rPr lang="pl-PL" altLang="pl-PL" dirty="0">
                <a:solidFill>
                  <a:srgbClr val="000000"/>
                </a:solidFill>
                <a:latin typeface="Times New Roman" panose="02020603050405020304" pitchFamily="18" charset="0"/>
                <a:cs typeface="Times New Roman" panose="02020603050405020304" pitchFamily="18" charset="0"/>
              </a:rPr>
              <a:t> stanowi interpretację znaków językowych za pomocą znaków pozajęzykowych systemów znakowych. </a:t>
            </a:r>
          </a:p>
          <a:p>
            <a:pPr algn="just">
              <a:lnSpc>
                <a:spcPct val="125000"/>
              </a:lnSpc>
              <a:spcAft>
                <a:spcPts val="25"/>
              </a:spcAft>
              <a:buClr>
                <a:srgbClr val="000000"/>
              </a:buClr>
              <a:buSzPts val="1000"/>
              <a:buFont typeface="Verdana" panose="020B0604030504040204" pitchFamily="34" charset="0"/>
              <a:buAutoNum type="arabicPeriod"/>
              <a:defRPr/>
            </a:pPr>
            <a:endParaRPr lang="pl-PL" altLang="pl-PL" dirty="0">
              <a:solidFill>
                <a:srgbClr val="000000"/>
              </a:solidFill>
              <a:latin typeface="Times New Roman" panose="02020603050405020304" pitchFamily="18" charset="0"/>
              <a:cs typeface="Times New Roman" panose="02020603050405020304" pitchFamily="18" charset="0"/>
            </a:endParaRPr>
          </a:p>
          <a:p>
            <a:pPr marL="0" indent="0" algn="just">
              <a:lnSpc>
                <a:spcPct val="125000"/>
              </a:lnSpc>
              <a:spcAft>
                <a:spcPts val="25"/>
              </a:spcAft>
              <a:buClr>
                <a:srgbClr val="000000"/>
              </a:buClr>
              <a:buSzPts val="1000"/>
              <a:defRPr/>
            </a:pPr>
            <a:r>
              <a:rPr lang="pl-PL" altLang="pl-PL" dirty="0">
                <a:solidFill>
                  <a:srgbClr val="000000"/>
                </a:solidFill>
                <a:latin typeface="Times New Roman" panose="02020603050405020304" pitchFamily="18" charset="0"/>
                <a:cs typeface="Times New Roman" panose="02020603050405020304" pitchFamily="18" charset="0"/>
              </a:rPr>
              <a:t>R. Jakobson, </a:t>
            </a:r>
            <a:r>
              <a:rPr lang="pl-PL" altLang="pl-PL" dirty="0" err="1">
                <a:solidFill>
                  <a:srgbClr val="000000"/>
                </a:solidFill>
                <a:latin typeface="Times New Roman" panose="02020603050405020304" pitchFamily="18" charset="0"/>
                <a:cs typeface="Times New Roman" panose="02020603050405020304" pitchFamily="18" charset="0"/>
              </a:rPr>
              <a:t>op.cit</a:t>
            </a:r>
            <a:r>
              <a:rPr lang="pl-PL" altLang="pl-PL" dirty="0">
                <a:solidFill>
                  <a:srgbClr val="000000"/>
                </a:solidFill>
                <a:latin typeface="Times New Roman" panose="02020603050405020304" pitchFamily="18" charset="0"/>
                <a:cs typeface="Times New Roman" panose="02020603050405020304" pitchFamily="18" charset="0"/>
              </a:rPr>
              <a:t>., s.44</a:t>
            </a:r>
          </a:p>
        </p:txBody>
      </p:sp>
    </p:spTree>
    <p:extLst>
      <p:ext uri="{BB962C8B-B14F-4D97-AF65-F5344CB8AC3E}">
        <p14:creationId xmlns:p14="http://schemas.microsoft.com/office/powerpoint/2010/main" val="10769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ytuł 1"/>
          <p:cNvSpPr>
            <a:spLocks noGrp="1"/>
          </p:cNvSpPr>
          <p:nvPr>
            <p:ph type="title"/>
          </p:nvPr>
        </p:nvSpPr>
        <p:spPr>
          <a:solidFill>
            <a:srgbClr val="D7479D"/>
          </a:solidFill>
        </p:spPr>
        <p:txBody>
          <a:bodyPr/>
          <a:lstStyle/>
          <a:p>
            <a:pPr algn="ctr"/>
            <a:r>
              <a:rPr lang="pl-PL" altLang="pl-PL" dirty="0" smtClean="0"/>
              <a:t>EKFRAZA jako przykład transmutacji</a:t>
            </a:r>
          </a:p>
        </p:txBody>
      </p:sp>
      <p:sp>
        <p:nvSpPr>
          <p:cNvPr id="52227" name="Symbol zastępczy zawartości 2"/>
          <p:cNvSpPr>
            <a:spLocks noGrp="1"/>
          </p:cNvSpPr>
          <p:nvPr>
            <p:ph idx="1"/>
          </p:nvPr>
        </p:nvSpPr>
        <p:spPr/>
        <p:txBody>
          <a:bodyPr/>
          <a:lstStyle/>
          <a:p>
            <a:endParaRPr lang="pl-PL" altLang="pl-PL" dirty="0" smtClean="0"/>
          </a:p>
          <a:p>
            <a:endParaRPr lang="pl-PL" altLang="pl-PL" dirty="0" smtClean="0"/>
          </a:p>
          <a:p>
            <a:r>
              <a:rPr lang="pl-PL" altLang="pl-PL" dirty="0" smtClean="0"/>
              <a:t>Tekst literacki lub jego fragment odnoszący się do jakiegoś dzieła sztuki. Termin </a:t>
            </a:r>
            <a:r>
              <a:rPr lang="pl-PL" altLang="pl-PL" dirty="0" err="1" smtClean="0"/>
              <a:t>ekphrasis</a:t>
            </a:r>
            <a:r>
              <a:rPr lang="pl-PL" altLang="pl-PL" dirty="0" smtClean="0"/>
              <a:t> oznaczał w starożytnej Grecji „dokładny opis”.</a:t>
            </a:r>
          </a:p>
        </p:txBody>
      </p:sp>
    </p:spTree>
    <p:extLst>
      <p:ext uri="{BB962C8B-B14F-4D97-AF65-F5344CB8AC3E}">
        <p14:creationId xmlns:p14="http://schemas.microsoft.com/office/powerpoint/2010/main" val="911162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808</Words>
  <Application>Microsoft Office PowerPoint</Application>
  <PresentationFormat>Panoramiczny</PresentationFormat>
  <Paragraphs>65</Paragraphs>
  <Slides>14</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14</vt:i4>
      </vt:variant>
    </vt:vector>
  </HeadingPairs>
  <TitlesOfParts>
    <vt:vector size="20" baseType="lpstr">
      <vt:lpstr>Arial</vt:lpstr>
      <vt:lpstr>Calibri</vt:lpstr>
      <vt:lpstr>Calibri Light</vt:lpstr>
      <vt:lpstr>Times New Roman</vt:lpstr>
      <vt:lpstr>Verdana</vt:lpstr>
      <vt:lpstr>Motyw pakietu Office</vt:lpstr>
      <vt:lpstr>Prezentacja programu PowerPoint</vt:lpstr>
      <vt:lpstr>R. Jakobson, O językoznawczych aspektach przekładu, [w:] Współczesne teorie przekładu. Antologia, red. P. Bukowski, M.Heydel, Kraków 2009</vt:lpstr>
      <vt:lpstr>Wybitni przedstawiciele strukturalizmu i semiotyki</vt:lpstr>
      <vt:lpstr>Prezentacja programu PowerPoint</vt:lpstr>
      <vt:lpstr>Schemat komunikacji językowej i typologia funkcji języka wg Jakobsona</vt:lpstr>
      <vt:lpstr>Prezentacja programu PowerPoint</vt:lpstr>
      <vt:lpstr>Prezentacja programu PowerPoint</vt:lpstr>
      <vt:lpstr>Prezentacja programu PowerPoint</vt:lpstr>
      <vt:lpstr>EKFRAZA jako przykład transmutacji</vt:lpstr>
      <vt:lpstr>ZAGADNIENIE EKWIWALENCJI</vt:lpstr>
      <vt:lpstr>EKWIWALENCJA FORMALNA (EF)</vt:lpstr>
      <vt:lpstr>EKWIWALENCJA DYNAMICZNA (ED)</vt:lpstr>
      <vt:lpstr>Seria przekładowa</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Ewa Kraskowska</dc:creator>
  <cp:lastModifiedBy>Ewa Kraskowska</cp:lastModifiedBy>
  <cp:revision>5</cp:revision>
  <dcterms:created xsi:type="dcterms:W3CDTF">2015-10-07T18:35:26Z</dcterms:created>
  <dcterms:modified xsi:type="dcterms:W3CDTF">2015-10-07T18:43:53Z</dcterms:modified>
</cp:coreProperties>
</file>