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9" r:id="rId2"/>
    <p:sldId id="258" r:id="rId3"/>
    <p:sldId id="259" r:id="rId4"/>
    <p:sldId id="262" r:id="rId5"/>
    <p:sldId id="257" r:id="rId6"/>
    <p:sldId id="260" r:id="rId7"/>
    <p:sldId id="266" r:id="rId8"/>
    <p:sldId id="270" r:id="rId9"/>
    <p:sldId id="261" r:id="rId10"/>
    <p:sldId id="263" r:id="rId11"/>
    <p:sldId id="264" r:id="rId12"/>
    <p:sldId id="265" r:id="rId13"/>
    <p:sldId id="267" r:id="rId14"/>
    <p:sldId id="271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Styl z motywem 2 — Ak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8" d="100"/>
          <a:sy n="38" d="100"/>
        </p:scale>
        <p:origin x="-2214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7CC99-8B67-4683-AAD0-071CCE6B9E1C}" type="datetimeFigureOut">
              <a:rPr lang="pl-PL" smtClean="0"/>
              <a:pPr/>
              <a:t>20.09.2015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8868E-6BDC-42FE-94B5-9E42DD8C78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0385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one third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articles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published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in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this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anthology</a:t>
            </a:r>
            <a:r>
              <a:rPr lang="pl-PL" baseline="0" dirty="0" smtClean="0"/>
              <a:t> – 5 out of 15 – was </a:t>
            </a:r>
            <a:r>
              <a:rPr lang="pl-PL" baseline="0" dirty="0" err="1" smtClean="0"/>
              <a:t>written</a:t>
            </a:r>
            <a:r>
              <a:rPr lang="pl-PL" baseline="0" dirty="0" smtClean="0"/>
              <a:t> by </a:t>
            </a:r>
            <a:r>
              <a:rPr lang="pl-PL" baseline="0" dirty="0" err="1" smtClean="0"/>
              <a:t>scholars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from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Institute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Polish</a:t>
            </a:r>
            <a:r>
              <a:rPr lang="pl-PL" baseline="0" dirty="0" smtClean="0"/>
              <a:t> </a:t>
            </a:r>
            <a:r>
              <a:rPr lang="pl-PL" baseline="0" dirty="0" err="1" smtClean="0"/>
              <a:t>Philology</a:t>
            </a:r>
            <a:r>
              <a:rPr lang="pl-PL" baseline="0" dirty="0" smtClean="0"/>
              <a:t>, Adam Mickiewicz </a:t>
            </a:r>
            <a:r>
              <a:rPr lang="pl-PL" baseline="0" dirty="0" err="1" smtClean="0"/>
              <a:t>University</a:t>
            </a:r>
            <a:r>
              <a:rPr lang="pl-PL" baseline="0" dirty="0" smtClean="0"/>
              <a:t>, Poznań. </a:t>
            </a:r>
            <a:r>
              <a:rPr lang="pl-PL" baseline="0" dirty="0" err="1" smtClean="0"/>
              <a:t>Apart</a:t>
            </a:r>
            <a:r>
              <a:rPr lang="pl-PL" baseline="0" dirty="0" smtClean="0"/>
              <a:t> </a:t>
            </a:r>
            <a:r>
              <a:rPr lang="pl-PL" baseline="0" dirty="0" err="1" smtClean="0"/>
              <a:t>from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last</a:t>
            </a:r>
            <a:r>
              <a:rPr lang="pl-PL" baseline="0" dirty="0" smtClean="0"/>
              <a:t> one, on film </a:t>
            </a:r>
            <a:r>
              <a:rPr lang="pl-PL" baseline="0" dirty="0" err="1" smtClean="0"/>
              <a:t>adaptations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Polish</a:t>
            </a:r>
            <a:r>
              <a:rPr lang="pl-PL" baseline="0" dirty="0" smtClean="0"/>
              <a:t> </a:t>
            </a:r>
            <a:r>
              <a:rPr lang="pl-PL" baseline="0" dirty="0" err="1" smtClean="0"/>
              <a:t>prose</a:t>
            </a:r>
            <a:r>
              <a:rPr lang="pl-PL" baseline="0" dirty="0" smtClean="0"/>
              <a:t> by Seweryna Wysłouch, </a:t>
            </a:r>
            <a:r>
              <a:rPr lang="pl-PL" baseline="0" dirty="0" err="1" smtClean="0"/>
              <a:t>were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written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in</a:t>
            </a:r>
            <a:r>
              <a:rPr lang="pl-PL" baseline="0" dirty="0" smtClean="0"/>
              <a:t> a </a:t>
            </a:r>
            <a:r>
              <a:rPr lang="pl-PL" baseline="0" dirty="0" err="1" smtClean="0"/>
              <a:t>relatively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short</a:t>
            </a:r>
            <a:r>
              <a:rPr lang="pl-PL" baseline="0" dirty="0" smtClean="0"/>
              <a:t> period </a:t>
            </a:r>
            <a:r>
              <a:rPr lang="pl-PL" baseline="0" dirty="0" err="1" smtClean="0"/>
              <a:t>between</a:t>
            </a:r>
            <a:r>
              <a:rPr lang="pl-PL" baseline="0" dirty="0" smtClean="0"/>
              <a:t> 1968-1986, </a:t>
            </a:r>
            <a:r>
              <a:rPr lang="pl-PL" baseline="0" dirty="0" err="1" smtClean="0"/>
              <a:t>which</a:t>
            </a:r>
            <a:r>
              <a:rPr lang="pl-PL" baseline="0" dirty="0" smtClean="0"/>
              <a:t> </a:t>
            </a:r>
            <a:r>
              <a:rPr lang="pl-PL" baseline="0" dirty="0" err="1" smtClean="0"/>
              <a:t>has</a:t>
            </a:r>
            <a:r>
              <a:rPr lang="pl-PL" baseline="0" dirty="0" smtClean="0"/>
              <a:t> to be </a:t>
            </a:r>
            <a:r>
              <a:rPr lang="pl-PL" baseline="0" dirty="0" err="1" smtClean="0"/>
              <a:t>considered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formative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years</a:t>
            </a:r>
            <a:r>
              <a:rPr lang="pl-PL" baseline="0" dirty="0" smtClean="0"/>
              <a:t> for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tradition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Translation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Studies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at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this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institute</a:t>
            </a:r>
            <a:r>
              <a:rPr lang="pl-PL" baseline="0" dirty="0" smtClean="0"/>
              <a:t>. </a:t>
            </a:r>
            <a:r>
              <a:rPr lang="pl-PL" baseline="0" dirty="0" err="1" smtClean="0"/>
              <a:t>It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therefore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interesting</a:t>
            </a:r>
            <a:r>
              <a:rPr lang="pl-PL" baseline="0" dirty="0" smtClean="0"/>
              <a:t> to </a:t>
            </a:r>
            <a:r>
              <a:rPr lang="pl-PL" baseline="0" dirty="0" err="1" smtClean="0"/>
              <a:t>analyse</a:t>
            </a:r>
            <a:r>
              <a:rPr lang="pl-PL" baseline="0" dirty="0" smtClean="0"/>
              <a:t>, </a:t>
            </a:r>
            <a:r>
              <a:rPr lang="pl-PL" baseline="0" dirty="0" err="1" smtClean="0"/>
              <a:t>very</a:t>
            </a:r>
            <a:r>
              <a:rPr lang="pl-PL" baseline="0" dirty="0" smtClean="0"/>
              <a:t> </a:t>
            </a:r>
            <a:r>
              <a:rPr lang="pl-PL" baseline="0" dirty="0" err="1" smtClean="0"/>
              <a:t>briefly</a:t>
            </a:r>
            <a:r>
              <a:rPr lang="pl-PL" baseline="0" dirty="0" smtClean="0"/>
              <a:t>,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kind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discourse</a:t>
            </a:r>
            <a:r>
              <a:rPr lang="pl-PL" baseline="0" dirty="0" smtClean="0"/>
              <a:t> on </a:t>
            </a:r>
            <a:r>
              <a:rPr lang="pl-PL" baseline="0" dirty="0" err="1" smtClean="0"/>
              <a:t>translation</a:t>
            </a:r>
            <a:r>
              <a:rPr lang="pl-PL" baseline="0" dirty="0" smtClean="0"/>
              <a:t> applied by </a:t>
            </a:r>
            <a:r>
              <a:rPr lang="pl-PL" baseline="0" dirty="0" err="1" smtClean="0"/>
              <a:t>their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authors</a:t>
            </a:r>
            <a:r>
              <a:rPr lang="pl-PL" baseline="0" dirty="0" smtClean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8868E-6BDC-42FE-94B5-9E42DD8C7878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03572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8868E-6BDC-42FE-94B5-9E42DD8C7878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11339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8868E-6BDC-42FE-94B5-9E42DD8C7878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3864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discourse</a:t>
            </a:r>
            <a:r>
              <a:rPr lang="pl-PL" baseline="0" dirty="0" smtClean="0"/>
              <a:t> on </a:t>
            </a:r>
            <a:r>
              <a:rPr lang="pl-PL" baseline="0" dirty="0" err="1" smtClean="0"/>
              <a:t>translation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typical</a:t>
            </a:r>
            <a:r>
              <a:rPr lang="pl-PL" baseline="0" dirty="0" smtClean="0"/>
              <a:t> of Jerzy Ziomek was </a:t>
            </a:r>
            <a:r>
              <a:rPr lang="pl-PL" baseline="0" dirty="0" err="1" smtClean="0"/>
              <a:t>marked</a:t>
            </a:r>
            <a:r>
              <a:rPr lang="pl-PL" baseline="0" dirty="0" smtClean="0"/>
              <a:t> by a high </a:t>
            </a:r>
            <a:r>
              <a:rPr lang="pl-PL" baseline="0" dirty="0" err="1" smtClean="0"/>
              <a:t>level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scientism</a:t>
            </a:r>
            <a:r>
              <a:rPr lang="pl-PL" baseline="0" dirty="0" smtClean="0"/>
              <a:t>. He </a:t>
            </a:r>
            <a:r>
              <a:rPr lang="pl-PL" baseline="0" dirty="0" err="1" smtClean="0"/>
              <a:t>frequently</a:t>
            </a:r>
            <a:r>
              <a:rPr lang="pl-PL" baseline="0" dirty="0" smtClean="0"/>
              <a:t> </a:t>
            </a:r>
            <a:r>
              <a:rPr lang="pl-PL" baseline="0" dirty="0" err="1" smtClean="0"/>
              <a:t>referred</a:t>
            </a:r>
            <a:r>
              <a:rPr lang="pl-PL" baseline="0" dirty="0" smtClean="0"/>
              <a:t> to </a:t>
            </a:r>
            <a:r>
              <a:rPr lang="pl-PL" baseline="0" dirty="0" err="1" smtClean="0"/>
              <a:t>linguistic</a:t>
            </a:r>
            <a:r>
              <a:rPr lang="pl-PL" baseline="0" dirty="0" smtClean="0"/>
              <a:t> </a:t>
            </a:r>
            <a:r>
              <a:rPr lang="pl-PL" baseline="0" dirty="0" err="1" smtClean="0"/>
              <a:t>philosophy</a:t>
            </a:r>
            <a:r>
              <a:rPr lang="pl-PL" baseline="0" dirty="0" smtClean="0"/>
              <a:t>, </a:t>
            </a:r>
            <a:r>
              <a:rPr lang="pl-PL" baseline="0" dirty="0" err="1" smtClean="0"/>
              <a:t>information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theory</a:t>
            </a:r>
            <a:r>
              <a:rPr lang="pl-PL" baseline="0" dirty="0" smtClean="0"/>
              <a:t>, </a:t>
            </a:r>
            <a:r>
              <a:rPr lang="pl-PL" baseline="0" dirty="0" err="1" smtClean="0"/>
              <a:t>logic</a:t>
            </a:r>
            <a:r>
              <a:rPr lang="pl-PL" baseline="0" dirty="0" smtClean="0"/>
              <a:t>, </a:t>
            </a:r>
            <a:r>
              <a:rPr lang="pl-PL" baseline="0" dirty="0" err="1" smtClean="0"/>
              <a:t>semantics</a:t>
            </a:r>
            <a:r>
              <a:rPr lang="pl-PL" baseline="0" dirty="0" smtClean="0"/>
              <a:t> and </a:t>
            </a:r>
            <a:r>
              <a:rPr lang="pl-PL" baseline="0" dirty="0" err="1" smtClean="0"/>
              <a:t>rhetoric</a:t>
            </a:r>
            <a:r>
              <a:rPr lang="pl-PL" baseline="0" dirty="0" smtClean="0"/>
              <a:t>. His </a:t>
            </a:r>
            <a:r>
              <a:rPr lang="pl-PL" baseline="0" dirty="0" err="1" smtClean="0"/>
              <a:t>works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contain</a:t>
            </a:r>
            <a:r>
              <a:rPr lang="pl-PL" baseline="0" dirty="0" smtClean="0"/>
              <a:t> </a:t>
            </a:r>
            <a:r>
              <a:rPr lang="pl-PL" baseline="0" dirty="0" err="1" smtClean="0"/>
              <a:t>diagrams</a:t>
            </a:r>
            <a:r>
              <a:rPr lang="pl-PL" baseline="0" dirty="0" smtClean="0"/>
              <a:t> and </a:t>
            </a:r>
            <a:r>
              <a:rPr lang="pl-PL" baseline="0" dirty="0" err="1" smtClean="0"/>
              <a:t>tables</a:t>
            </a:r>
            <a:r>
              <a:rPr lang="pl-PL" baseline="0" dirty="0" smtClean="0"/>
              <a:t>, his style </a:t>
            </a:r>
            <a:r>
              <a:rPr lang="pl-PL" baseline="0" dirty="0" err="1" smtClean="0"/>
              <a:t>is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dense</a:t>
            </a:r>
            <a:r>
              <a:rPr lang="pl-PL" baseline="0" dirty="0" smtClean="0"/>
              <a:t> but </a:t>
            </a:r>
            <a:r>
              <a:rPr lang="pl-PL" baseline="0" dirty="0" err="1" smtClean="0"/>
              <a:t>precise</a:t>
            </a:r>
            <a:r>
              <a:rPr lang="pl-PL" baseline="0" dirty="0" smtClean="0"/>
              <a:t>. A </a:t>
            </a:r>
            <a:r>
              <a:rPr lang="pl-PL" baseline="0" dirty="0" err="1" smtClean="0"/>
              <a:t>typical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sentence</a:t>
            </a:r>
            <a:r>
              <a:rPr lang="pl-PL" baseline="0" dirty="0" smtClean="0"/>
              <a:t> by Ziomek </a:t>
            </a:r>
            <a:r>
              <a:rPr lang="pl-PL" baseline="0" dirty="0" err="1" smtClean="0"/>
              <a:t>is</a:t>
            </a:r>
            <a:r>
              <a:rPr lang="pl-PL" baseline="0" dirty="0" smtClean="0"/>
              <a:t> as </a:t>
            </a:r>
            <a:r>
              <a:rPr lang="pl-PL" baseline="0" dirty="0" err="1" smtClean="0"/>
              <a:t>follows</a:t>
            </a:r>
            <a:r>
              <a:rPr lang="pl-PL" baseline="0" dirty="0" smtClean="0"/>
              <a:t>: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8868E-6BDC-42FE-94B5-9E42DD8C7878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6264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8868E-6BDC-42FE-94B5-9E42DD8C7878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1953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Probably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most </a:t>
            </a:r>
            <a:r>
              <a:rPr lang="pl-PL" dirty="0" err="1" smtClean="0"/>
              <a:t>recognizable</a:t>
            </a:r>
            <a:r>
              <a:rPr lang="pl-PL" dirty="0" smtClean="0"/>
              <a:t> </a:t>
            </a:r>
            <a:r>
              <a:rPr lang="pl-PL" dirty="0" err="1" smtClean="0"/>
              <a:t>representative</a:t>
            </a:r>
            <a:r>
              <a:rPr lang="pl-PL" dirty="0" smtClean="0"/>
              <a:t> of </a:t>
            </a:r>
            <a:r>
              <a:rPr lang="pl-PL" dirty="0" err="1" smtClean="0"/>
              <a:t>Poznań’s</a:t>
            </a:r>
            <a:r>
              <a:rPr lang="pl-PL" dirty="0" smtClean="0"/>
              <a:t> </a:t>
            </a:r>
            <a:r>
              <a:rPr lang="pl-PL" dirty="0" err="1" smtClean="0"/>
              <a:t>translation</a:t>
            </a:r>
            <a:r>
              <a:rPr lang="pl-PL" dirty="0" smtClean="0"/>
              <a:t> </a:t>
            </a:r>
            <a:r>
              <a:rPr lang="pl-PL" dirty="0" err="1" smtClean="0"/>
              <a:t>scholars</a:t>
            </a:r>
            <a:r>
              <a:rPr lang="pl-PL" dirty="0" smtClean="0"/>
              <a:t>,</a:t>
            </a:r>
            <a:r>
              <a:rPr lang="pl-PL" baseline="0" dirty="0" smtClean="0"/>
              <a:t> </a:t>
            </a:r>
            <a:r>
              <a:rPr lang="pl-PL" baseline="0" dirty="0" err="1" smtClean="0"/>
              <a:t>himself</a:t>
            </a:r>
            <a:r>
              <a:rPr lang="pl-PL" baseline="0" dirty="0" smtClean="0"/>
              <a:t> a translator of </a:t>
            </a:r>
            <a:r>
              <a:rPr lang="pl-PL" baseline="0" dirty="0" err="1" smtClean="0"/>
              <a:t>poetry</a:t>
            </a:r>
            <a:r>
              <a:rPr lang="pl-PL" baseline="0" dirty="0" smtClean="0"/>
              <a:t> (</a:t>
            </a:r>
            <a:r>
              <a:rPr lang="pl-PL" baseline="0" dirty="0" err="1" smtClean="0"/>
              <a:t>from</a:t>
            </a:r>
            <a:r>
              <a:rPr lang="pl-PL" baseline="0" dirty="0" smtClean="0"/>
              <a:t> </a:t>
            </a:r>
            <a:r>
              <a:rPr lang="pl-PL" baseline="0" dirty="0" err="1" smtClean="0"/>
              <a:t>Russian</a:t>
            </a:r>
            <a:r>
              <a:rPr lang="pl-PL" baseline="0" dirty="0" smtClean="0"/>
              <a:t>). For </a:t>
            </a:r>
            <a:r>
              <a:rPr lang="pl-PL" baseline="0" dirty="0" err="1" smtClean="0"/>
              <a:t>almost</a:t>
            </a:r>
            <a:r>
              <a:rPr lang="pl-PL" baseline="0" dirty="0" smtClean="0"/>
              <a:t> </a:t>
            </a:r>
            <a:r>
              <a:rPr lang="pl-PL" baseline="0" dirty="0" err="1" smtClean="0"/>
              <a:t>half</a:t>
            </a:r>
            <a:r>
              <a:rPr lang="pl-PL" baseline="0" dirty="0" smtClean="0"/>
              <a:t> a </a:t>
            </a:r>
            <a:r>
              <a:rPr lang="pl-PL" baseline="0" dirty="0" err="1" smtClean="0"/>
              <a:t>century</a:t>
            </a:r>
            <a:r>
              <a:rPr lang="pl-PL" baseline="0" dirty="0" smtClean="0"/>
              <a:t> </a:t>
            </a:r>
            <a:r>
              <a:rPr lang="pl-PL" baseline="0" dirty="0" err="1" smtClean="0"/>
              <a:t>he’s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been</a:t>
            </a:r>
            <a:r>
              <a:rPr lang="pl-PL" baseline="0" dirty="0" smtClean="0"/>
              <a:t> </a:t>
            </a:r>
            <a:r>
              <a:rPr lang="pl-PL" baseline="0" dirty="0" err="1" smtClean="0"/>
              <a:t>putting</a:t>
            </a:r>
            <a:r>
              <a:rPr lang="pl-PL" baseline="0" dirty="0" smtClean="0"/>
              <a:t> </a:t>
            </a:r>
            <a:r>
              <a:rPr lang="pl-PL" baseline="0" dirty="0" err="1" smtClean="0"/>
              <a:t>lots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efforts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into</a:t>
            </a:r>
            <a:r>
              <a:rPr lang="pl-PL" baseline="0" dirty="0" smtClean="0"/>
              <a:t> </a:t>
            </a:r>
            <a:r>
              <a:rPr lang="pl-PL" baseline="0" dirty="0" err="1" smtClean="0"/>
              <a:t>codification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academic</a:t>
            </a:r>
            <a:r>
              <a:rPr lang="pl-PL" baseline="0" dirty="0" smtClean="0"/>
              <a:t> </a:t>
            </a:r>
            <a:r>
              <a:rPr lang="pl-PL" baseline="0" dirty="0" err="1" smtClean="0"/>
              <a:t>discourse</a:t>
            </a:r>
            <a:r>
              <a:rPr lang="pl-PL" baseline="0" dirty="0" smtClean="0"/>
              <a:t> on </a:t>
            </a:r>
            <a:r>
              <a:rPr lang="pl-PL" baseline="0" dirty="0" err="1" smtClean="0"/>
              <a:t>translation</a:t>
            </a:r>
            <a:r>
              <a:rPr lang="pl-PL" baseline="0" dirty="0" smtClean="0"/>
              <a:t> – </a:t>
            </a:r>
            <a:r>
              <a:rPr lang="pl-PL" baseline="0" dirty="0" err="1" smtClean="0"/>
              <a:t>its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concepts</a:t>
            </a:r>
            <a:r>
              <a:rPr lang="pl-PL" baseline="0" dirty="0" smtClean="0"/>
              <a:t>, </a:t>
            </a:r>
            <a:r>
              <a:rPr lang="pl-PL" baseline="0" dirty="0" err="1" smtClean="0"/>
              <a:t>its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terms</a:t>
            </a:r>
            <a:r>
              <a:rPr lang="pl-PL" baseline="0" dirty="0" smtClean="0"/>
              <a:t>, </a:t>
            </a:r>
            <a:r>
              <a:rPr lang="pl-PL" baseline="0" dirty="0" err="1" smtClean="0"/>
              <a:t>its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methods</a:t>
            </a:r>
            <a:r>
              <a:rPr lang="pl-PL" baseline="0" dirty="0" smtClean="0"/>
              <a:t>. His </a:t>
            </a:r>
            <a:r>
              <a:rPr lang="pl-PL" baseline="0" dirty="0" err="1" smtClean="0"/>
              <a:t>works</a:t>
            </a:r>
            <a:r>
              <a:rPr lang="pl-PL" baseline="0" dirty="0" smtClean="0"/>
              <a:t> on </a:t>
            </a:r>
            <a:r>
              <a:rPr lang="pl-PL" baseline="0" dirty="0" err="1" smtClean="0"/>
              <a:t>this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topic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are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innumerable</a:t>
            </a:r>
            <a:r>
              <a:rPr lang="pl-PL" baseline="0" dirty="0" smtClean="0"/>
              <a:t>, his influence upon his </a:t>
            </a:r>
            <a:r>
              <a:rPr lang="pl-PL" baseline="0" dirty="0" err="1" smtClean="0"/>
              <a:t>disciples</a:t>
            </a:r>
            <a:r>
              <a:rPr lang="pl-PL" baseline="0" dirty="0" smtClean="0"/>
              <a:t> – </a:t>
            </a:r>
            <a:r>
              <a:rPr lang="pl-PL" baseline="0" dirty="0" err="1" smtClean="0"/>
              <a:t>very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strong</a:t>
            </a:r>
            <a:r>
              <a:rPr lang="pl-PL" baseline="0" dirty="0" smtClean="0"/>
              <a:t>. </a:t>
            </a:r>
          </a:p>
          <a:p>
            <a:r>
              <a:rPr lang="pl-PL" baseline="0" dirty="0" err="1" smtClean="0"/>
              <a:t>Right</a:t>
            </a:r>
            <a:r>
              <a:rPr lang="pl-PL" baseline="0" dirty="0" smtClean="0"/>
              <a:t> </a:t>
            </a:r>
            <a:r>
              <a:rPr lang="pl-PL" baseline="0" dirty="0" err="1" smtClean="0"/>
              <a:t>from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onset</a:t>
            </a:r>
            <a:r>
              <a:rPr lang="pl-PL" baseline="0" dirty="0" smtClean="0"/>
              <a:t> of his </a:t>
            </a:r>
            <a:r>
              <a:rPr lang="pl-PL" baseline="0" dirty="0" err="1" smtClean="0"/>
              <a:t>academic</a:t>
            </a:r>
            <a:r>
              <a:rPr lang="pl-PL" baseline="0" dirty="0" smtClean="0"/>
              <a:t> </a:t>
            </a:r>
            <a:r>
              <a:rPr lang="pl-PL" baseline="0" dirty="0" err="1" smtClean="0"/>
              <a:t>career</a:t>
            </a:r>
            <a:r>
              <a:rPr lang="pl-PL" baseline="0" dirty="0" smtClean="0"/>
              <a:t> </a:t>
            </a:r>
            <a:r>
              <a:rPr lang="pl-PL" baseline="0" dirty="0" err="1" smtClean="0"/>
              <a:t>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became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involved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in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foundation</a:t>
            </a:r>
            <a:r>
              <a:rPr lang="pl-PL" baseline="0" dirty="0" smtClean="0"/>
              <a:t> and development of </a:t>
            </a:r>
            <a:r>
              <a:rPr lang="pl-PL" baseline="0" dirty="0" err="1" smtClean="0"/>
              <a:t>Polish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structuralist</a:t>
            </a:r>
            <a:r>
              <a:rPr lang="pl-PL" baseline="0" dirty="0" smtClean="0"/>
              <a:t> and </a:t>
            </a:r>
            <a:r>
              <a:rPr lang="pl-PL" baseline="0" dirty="0" err="1" smtClean="0"/>
              <a:t>semiotic</a:t>
            </a:r>
            <a:r>
              <a:rPr lang="pl-PL" baseline="0" dirty="0" smtClean="0"/>
              <a:t> </a:t>
            </a:r>
            <a:r>
              <a:rPr lang="pl-PL" baseline="0" dirty="0" err="1" smtClean="0"/>
              <a:t>literary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studies</a:t>
            </a:r>
            <a:r>
              <a:rPr lang="pl-PL" baseline="0" dirty="0" smtClean="0"/>
              <a:t> and </a:t>
            </a:r>
            <a:r>
              <a:rPr lang="pl-PL" baseline="0" dirty="0" err="1" smtClean="0"/>
              <a:t>he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manifests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the</a:t>
            </a:r>
            <a:r>
              <a:rPr lang="pl-PL" baseline="0" dirty="0" smtClean="0"/>
              <a:t> same </a:t>
            </a:r>
            <a:r>
              <a:rPr lang="pl-PL" baseline="0" dirty="0" err="1" smtClean="0"/>
              <a:t>approach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in</a:t>
            </a:r>
            <a:r>
              <a:rPr lang="pl-PL" baseline="0" dirty="0" smtClean="0"/>
              <a:t> </a:t>
            </a:r>
            <a:r>
              <a:rPr lang="pl-PL" baseline="0" dirty="0" err="1" smtClean="0"/>
              <a:t>translation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scholarship</a:t>
            </a:r>
            <a:r>
              <a:rPr lang="pl-PL" baseline="0" dirty="0" smtClean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8868E-6BDC-42FE-94B5-9E42DD8C7878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881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8868E-6BDC-42FE-94B5-9E42DD8C7878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90445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8868E-6BDC-42FE-94B5-9E42DD8C7878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53803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8868E-6BDC-42FE-94B5-9E42DD8C7878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3199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8868E-6BDC-42FE-94B5-9E42DD8C7878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66344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8868E-6BDC-42FE-94B5-9E42DD8C7878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0399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29AE2-F918-45D0-A615-9588819A2B96}" type="datetimeFigureOut">
              <a:rPr lang="pl-PL" smtClean="0"/>
              <a:pPr/>
              <a:t>20.09.2015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30D0-ED8F-4F39-824A-23D2FB0E3C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29AE2-F918-45D0-A615-9588819A2B96}" type="datetimeFigureOut">
              <a:rPr lang="pl-PL" smtClean="0"/>
              <a:pPr/>
              <a:t>20.09.2015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30D0-ED8F-4F39-824A-23D2FB0E3C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29AE2-F918-45D0-A615-9588819A2B96}" type="datetimeFigureOut">
              <a:rPr lang="pl-PL" smtClean="0"/>
              <a:pPr/>
              <a:t>20.09.2015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30D0-ED8F-4F39-824A-23D2FB0E3C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29AE2-F918-45D0-A615-9588819A2B96}" type="datetimeFigureOut">
              <a:rPr lang="pl-PL" smtClean="0"/>
              <a:pPr/>
              <a:t>20.09.2015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30D0-ED8F-4F39-824A-23D2FB0E3C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29AE2-F918-45D0-A615-9588819A2B96}" type="datetimeFigureOut">
              <a:rPr lang="pl-PL" smtClean="0"/>
              <a:pPr/>
              <a:t>20.09.2015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30D0-ED8F-4F39-824A-23D2FB0E3C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29AE2-F918-45D0-A615-9588819A2B96}" type="datetimeFigureOut">
              <a:rPr lang="pl-PL" smtClean="0"/>
              <a:pPr/>
              <a:t>20.09.2015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30D0-ED8F-4F39-824A-23D2FB0E3C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29AE2-F918-45D0-A615-9588819A2B96}" type="datetimeFigureOut">
              <a:rPr lang="pl-PL" smtClean="0"/>
              <a:pPr/>
              <a:t>20.09.2015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30D0-ED8F-4F39-824A-23D2FB0E3C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29AE2-F918-45D0-A615-9588819A2B96}" type="datetimeFigureOut">
              <a:rPr lang="pl-PL" smtClean="0"/>
              <a:pPr/>
              <a:t>20.09.2015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30D0-ED8F-4F39-824A-23D2FB0E3C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29AE2-F918-45D0-A615-9588819A2B96}" type="datetimeFigureOut">
              <a:rPr lang="pl-PL" smtClean="0"/>
              <a:pPr/>
              <a:t>20.09.2015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30D0-ED8F-4F39-824A-23D2FB0E3C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29AE2-F918-45D0-A615-9588819A2B96}" type="datetimeFigureOut">
              <a:rPr lang="pl-PL" smtClean="0"/>
              <a:pPr/>
              <a:t>20.09.2015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30D0-ED8F-4F39-824A-23D2FB0E3C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29AE2-F918-45D0-A615-9588819A2B96}" type="datetimeFigureOut">
              <a:rPr lang="pl-PL" smtClean="0"/>
              <a:pPr/>
              <a:t>20.09.2015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30D0-ED8F-4F39-824A-23D2FB0E3C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29AE2-F918-45D0-A615-9588819A2B96}" type="datetimeFigureOut">
              <a:rPr lang="pl-PL" smtClean="0"/>
              <a:pPr/>
              <a:t>20.09.2015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030D0-ED8F-4F39-824A-23D2FB0E3CC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stopki 1"/>
          <p:cNvSpPr>
            <a:spLocks noGrp="1"/>
          </p:cNvSpPr>
          <p:nvPr>
            <p:ph type="ftr" sz="quarter" idx="11"/>
          </p:nvPr>
        </p:nvSpPr>
        <p:spPr>
          <a:xfrm>
            <a:off x="1143000" y="5426870"/>
            <a:ext cx="6399330" cy="573881"/>
          </a:xfrm>
        </p:spPr>
        <p:txBody>
          <a:bodyPr/>
          <a:lstStyle/>
          <a:p>
            <a:pPr>
              <a:defRPr/>
            </a:pPr>
            <a:r>
              <a:rPr lang="pl-PL" sz="788" b="1" i="1" dirty="0">
                <a:latin typeface="Arial" pitchFamily="34" charset="0"/>
                <a:cs typeface="Arial" pitchFamily="34" charset="0"/>
              </a:rPr>
              <a:t>Projekt nr PO KL 04.01.01-00-029/09 pt.„Dostosowanie modelu kształcenia studentów filologii polskiej do wyzwań współczesnego rynku pracy (ze szczególnym uwzględnieniem rozwoju kompetencji informatycznych oraz informacyjno medialnych)”. </a:t>
            </a:r>
          </a:p>
          <a:p>
            <a:pPr>
              <a:defRPr/>
            </a:pPr>
            <a:r>
              <a:rPr lang="pl-PL" sz="788" b="1" i="1" dirty="0">
                <a:latin typeface="Arial" pitchFamily="34" charset="0"/>
                <a:cs typeface="Arial" pitchFamily="34" charset="0"/>
              </a:rPr>
              <a:t>Wydział Filologii Polskiej i Klasycznej UAM w Poznaniu</a:t>
            </a:r>
            <a:endParaRPr lang="pl-PL" sz="788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Obraz 4" descr="KAPITAL_LUDZKInss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57251"/>
            <a:ext cx="2330054" cy="1132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Obraz 6" descr="UE+EFS_L-kolor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0102" y="1088827"/>
            <a:ext cx="1815704" cy="6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pole tekstowe 7"/>
          <p:cNvSpPr txBox="1">
            <a:spLocks noChangeArrowheads="1"/>
          </p:cNvSpPr>
          <p:nvPr/>
        </p:nvSpPr>
        <p:spPr bwMode="auto">
          <a:xfrm>
            <a:off x="1143000" y="1701404"/>
            <a:ext cx="607529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sz="900" dirty="0">
                <a:latin typeface="Calibri" pitchFamily="34" charset="0"/>
              </a:rPr>
              <a:t>Projekt współfinansowany przez Unię Europejską w ramach Europejskiego Funduszu Społecznego </a:t>
            </a:r>
          </a:p>
        </p:txBody>
      </p:sp>
      <p:pic>
        <p:nvPicPr>
          <p:cNvPr id="2054" name="Obraz 1" descr="Đ"/>
          <p:cNvPicPr>
            <a:picLocks noChangeAspect="1" noChangeArrowheads="1"/>
          </p:cNvPicPr>
          <p:nvPr/>
        </p:nvPicPr>
        <p:blipFill>
          <a:blip r:embed="rId4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923" y="1160860"/>
            <a:ext cx="813197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pole tekstowe 10"/>
          <p:cNvSpPr txBox="1">
            <a:spLocks noChangeArrowheads="1"/>
          </p:cNvSpPr>
          <p:nvPr/>
        </p:nvSpPr>
        <p:spPr bwMode="auto">
          <a:xfrm>
            <a:off x="1494236" y="2349104"/>
            <a:ext cx="5670053" cy="1384995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dirty="0" err="1" smtClean="0"/>
              <a:t>Translatologia</a:t>
            </a:r>
            <a:r>
              <a:rPr lang="pl-PL" dirty="0" smtClean="0"/>
              <a:t> na polonistyce poznańskiej:</a:t>
            </a:r>
          </a:p>
          <a:p>
            <a:pPr algn="ctr" eaLnBrk="1" hangingPunct="1"/>
            <a:r>
              <a:rPr lang="pl-PL" sz="1350" dirty="0">
                <a:latin typeface="Calibri" pitchFamily="34" charset="0"/>
              </a:rPr>
              <a:t>s</a:t>
            </a:r>
            <a:r>
              <a:rPr lang="pl-PL" sz="1350" dirty="0" smtClean="0">
                <a:latin typeface="Calibri" pitchFamily="34" charset="0"/>
              </a:rPr>
              <a:t>zkoła czy tradycja?</a:t>
            </a:r>
            <a:endParaRPr lang="pl-PL" sz="1350" dirty="0">
              <a:latin typeface="Calibri" pitchFamily="34" charset="0"/>
            </a:endParaRPr>
          </a:p>
          <a:p>
            <a:pPr algn="ctr" eaLnBrk="1" hangingPunct="1"/>
            <a:endParaRPr lang="pl-PL" sz="1050" dirty="0">
              <a:latin typeface="Calibri" pitchFamily="34" charset="0"/>
            </a:endParaRPr>
          </a:p>
          <a:p>
            <a:pPr algn="ctr" eaLnBrk="1" hangingPunct="1"/>
            <a:endParaRPr lang="pl-PL" sz="1050" dirty="0">
              <a:latin typeface="Calibri" pitchFamily="34" charset="0"/>
            </a:endParaRPr>
          </a:p>
          <a:p>
            <a:pPr algn="ctr" eaLnBrk="1" hangingPunct="1"/>
            <a:endParaRPr lang="pl-PL" sz="1050" dirty="0">
              <a:latin typeface="Calibri" pitchFamily="34" charset="0"/>
            </a:endParaRPr>
          </a:p>
          <a:p>
            <a:pPr algn="ctr" eaLnBrk="1" hangingPunct="1"/>
            <a:r>
              <a:rPr lang="pl-PL" sz="1050" dirty="0">
                <a:latin typeface="Calibri" pitchFamily="34" charset="0"/>
              </a:rPr>
              <a:t>Prezentacja współfinansowana </a:t>
            </a:r>
            <a:r>
              <a:rPr lang="pl-PL" sz="1050" dirty="0">
                <a:latin typeface="Calibri" pitchFamily="34" charset="0"/>
              </a:rPr>
              <a:t>przez Unię Europejską w ramach Europejskiego Funduszu Społecznego </a:t>
            </a:r>
          </a:p>
        </p:txBody>
      </p:sp>
      <p:pic>
        <p:nvPicPr>
          <p:cNvPr id="8" name="Obraz 7" descr="keiserschlosspose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69447" y="4093667"/>
            <a:ext cx="1649578" cy="1119835"/>
          </a:xfrm>
          <a:prstGeom prst="rect">
            <a:avLst/>
          </a:prstGeom>
        </p:spPr>
      </p:pic>
      <p:pic>
        <p:nvPicPr>
          <p:cNvPr id="9" name="Obraz 8" descr="novum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80300" y="3820184"/>
            <a:ext cx="1579245" cy="1529715"/>
          </a:xfrm>
          <a:prstGeom prst="rect">
            <a:avLst/>
          </a:prstGeom>
        </p:spPr>
      </p:pic>
      <p:pic>
        <p:nvPicPr>
          <p:cNvPr id="10" name="Obraz 9" descr="maius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652120" y="4002561"/>
            <a:ext cx="2080768" cy="13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2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Anna </a:t>
            </a:r>
            <a:r>
              <a:rPr lang="pl-PL" dirty="0" err="1" smtClean="0"/>
              <a:t>Legeżyńska</a:t>
            </a:r>
            <a:r>
              <a:rPr lang="pl-PL" dirty="0" smtClean="0"/>
              <a:t> (b. 1951)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Tłumacz i jego kompetencje autorskie: na materiale powojennych tłumaczeń poezji A. Puszkina, W. Majakowskiego, I. Kryłowa i A. Błoka (1986) –</a:t>
            </a:r>
            <a:r>
              <a:rPr lang="pl-PL" i="1" dirty="0" err="1" smtClean="0"/>
              <a:t>The</a:t>
            </a:r>
            <a:r>
              <a:rPr lang="pl-PL" i="1" dirty="0" smtClean="0"/>
              <a:t> </a:t>
            </a:r>
            <a:r>
              <a:rPr lang="pl-PL" i="1" dirty="0" err="1" smtClean="0"/>
              <a:t>Authorial</a:t>
            </a:r>
            <a:r>
              <a:rPr lang="pl-PL" i="1" dirty="0" smtClean="0"/>
              <a:t> </a:t>
            </a:r>
            <a:r>
              <a:rPr lang="pl-PL" i="1" dirty="0" err="1" smtClean="0"/>
              <a:t>Competences</a:t>
            </a:r>
            <a:r>
              <a:rPr lang="pl-PL" i="1" dirty="0" smtClean="0"/>
              <a:t> of a Translator: on </a:t>
            </a:r>
            <a:r>
              <a:rPr lang="pl-PL" i="1" dirty="0" err="1" smtClean="0"/>
              <a:t>the</a:t>
            </a:r>
            <a:r>
              <a:rPr lang="pl-PL" i="1" dirty="0" smtClean="0"/>
              <a:t> </a:t>
            </a:r>
            <a:r>
              <a:rPr lang="pl-PL" i="1" dirty="0" err="1" smtClean="0"/>
              <a:t>material</a:t>
            </a:r>
            <a:r>
              <a:rPr lang="pl-PL" i="1" smtClean="0"/>
              <a:t> of </a:t>
            </a:r>
            <a:r>
              <a:rPr lang="pl-PL" i="1" dirty="0" smtClean="0"/>
              <a:t>post-war </a:t>
            </a:r>
            <a:r>
              <a:rPr lang="pl-PL" i="1" dirty="0" err="1" smtClean="0"/>
              <a:t>translations</a:t>
            </a:r>
            <a:r>
              <a:rPr lang="pl-PL" i="1" dirty="0" smtClean="0"/>
              <a:t> of </a:t>
            </a:r>
            <a:r>
              <a:rPr lang="pl-PL" i="1" dirty="0" err="1" smtClean="0"/>
              <a:t>the</a:t>
            </a:r>
            <a:r>
              <a:rPr lang="pl-PL" i="1" dirty="0" smtClean="0"/>
              <a:t> </a:t>
            </a:r>
            <a:r>
              <a:rPr lang="pl-PL" i="1" dirty="0" err="1" smtClean="0"/>
              <a:t>poetry</a:t>
            </a:r>
            <a:r>
              <a:rPr lang="pl-PL" i="1" dirty="0" smtClean="0"/>
              <a:t> of...</a:t>
            </a:r>
            <a:endParaRPr lang="pl-PL" i="1" dirty="0"/>
          </a:p>
        </p:txBody>
      </p:sp>
      <p:pic>
        <p:nvPicPr>
          <p:cNvPr id="4" name="Obraz 3" descr="pobrane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4293096"/>
            <a:ext cx="1485900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Ewa Kraskowska (b.1954)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Twórczość Stefana Themersona – dwujęzyczność i literatura (1989) – </a:t>
            </a:r>
            <a:r>
              <a:rPr lang="pl-PL" i="1" dirty="0" smtClean="0"/>
              <a:t>Stefan </a:t>
            </a:r>
            <a:r>
              <a:rPr lang="pl-PL" i="1" dirty="0" err="1" smtClean="0"/>
              <a:t>Themerson’s</a:t>
            </a:r>
            <a:r>
              <a:rPr lang="pl-PL" i="1" dirty="0" smtClean="0"/>
              <a:t> </a:t>
            </a:r>
            <a:r>
              <a:rPr lang="pl-PL" i="1" dirty="0" err="1" smtClean="0"/>
              <a:t>Creative</a:t>
            </a:r>
            <a:r>
              <a:rPr lang="pl-PL" i="1" dirty="0" smtClean="0"/>
              <a:t> </a:t>
            </a:r>
            <a:r>
              <a:rPr lang="pl-PL" i="1" dirty="0" err="1" smtClean="0"/>
              <a:t>Work</a:t>
            </a:r>
            <a:r>
              <a:rPr lang="pl-PL" i="1" dirty="0" smtClean="0"/>
              <a:t> – </a:t>
            </a:r>
            <a:r>
              <a:rPr lang="pl-PL" i="1" dirty="0" err="1" smtClean="0"/>
              <a:t>bilingualism</a:t>
            </a:r>
            <a:r>
              <a:rPr lang="pl-PL" i="1" dirty="0" smtClean="0"/>
              <a:t> and </a:t>
            </a:r>
            <a:r>
              <a:rPr lang="pl-PL" i="1" dirty="0" err="1" smtClean="0"/>
              <a:t>literature</a:t>
            </a:r>
            <a:endParaRPr lang="pl-PL" dirty="0"/>
          </a:p>
        </p:txBody>
      </p:sp>
      <p:pic>
        <p:nvPicPr>
          <p:cNvPr id="4" name="Obraz 3" descr="pl_fo_stefan_themerson_345809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3573016"/>
            <a:ext cx="2381250" cy="1876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Ewa Rajewska (b. 1979)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Stanisław Barańczak – poeta i tłumacz (Poznań 2008)</a:t>
            </a:r>
            <a:endParaRPr lang="pl-PL" dirty="0"/>
          </a:p>
        </p:txBody>
      </p:sp>
      <p:pic>
        <p:nvPicPr>
          <p:cNvPr id="4" name="Obraz 3" descr="stanislaw-baranczak-poeta-i-tlumacz-p-iext223785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2564904"/>
            <a:ext cx="2651760" cy="37307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pobrane.jpg"/>
          <p:cNvPicPr>
            <a:picLocks noGrp="1" noChangeAspect="1"/>
          </p:cNvPicPr>
          <p:nvPr>
            <p:ph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1691680" y="2492896"/>
            <a:ext cx="2068513" cy="3178175"/>
          </a:xfrm>
        </p:spPr>
      </p:pic>
      <p:pic>
        <p:nvPicPr>
          <p:cNvPr id="5" name="Obraz 4" descr="pobrane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12160" y="2492896"/>
            <a:ext cx="2068830" cy="317754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pole tekstowe 6"/>
          <p:cNvSpPr txBox="1"/>
          <p:nvPr/>
        </p:nvSpPr>
        <p:spPr>
          <a:xfrm>
            <a:off x="1115616" y="764704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err="1" smtClean="0"/>
              <a:t>Books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translated</a:t>
            </a:r>
            <a:r>
              <a:rPr lang="pl-PL" sz="2400" b="1" dirty="0" smtClean="0"/>
              <a:t> by </a:t>
            </a:r>
            <a:r>
              <a:rPr lang="pl-PL" sz="2400" b="1" dirty="0" err="1" smtClean="0"/>
              <a:t>the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students</a:t>
            </a:r>
            <a:r>
              <a:rPr lang="pl-PL" sz="2400" b="1" dirty="0" smtClean="0"/>
              <a:t> of </a:t>
            </a:r>
            <a:r>
              <a:rPr lang="pl-PL" sz="2400" b="1" dirty="0" err="1" smtClean="0"/>
              <a:t>the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special</a:t>
            </a:r>
            <a:r>
              <a:rPr lang="pl-PL" sz="2400" b="1" dirty="0" smtClean="0"/>
              <a:t> module </a:t>
            </a:r>
            <a:r>
              <a:rPr lang="pl-PL" sz="2400" b="1" dirty="0" err="1" smtClean="0"/>
              <a:t>courses</a:t>
            </a:r>
            <a:r>
              <a:rPr lang="pl-PL" sz="2400" b="1" dirty="0" smtClean="0"/>
              <a:t> on </a:t>
            </a:r>
            <a:r>
              <a:rPr lang="pl-PL" sz="2400" b="1" dirty="0" err="1" smtClean="0"/>
              <a:t>translation</a:t>
            </a:r>
            <a:r>
              <a:rPr lang="pl-PL" sz="2400" b="1" dirty="0" smtClean="0"/>
              <a:t>  </a:t>
            </a:r>
            <a:r>
              <a:rPr lang="pl-PL" sz="2400" b="1" dirty="0" err="1" smtClean="0"/>
              <a:t>studies</a:t>
            </a:r>
            <a:r>
              <a:rPr lang="pl-PL" sz="2400" b="1" dirty="0" smtClean="0"/>
              <a:t>:</a:t>
            </a:r>
            <a:endParaRPr lang="pl-PL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stopki 1"/>
          <p:cNvSpPr>
            <a:spLocks noGrp="1"/>
          </p:cNvSpPr>
          <p:nvPr>
            <p:ph type="ftr" sz="quarter" idx="11"/>
          </p:nvPr>
        </p:nvSpPr>
        <p:spPr>
          <a:xfrm>
            <a:off x="1143000" y="5426870"/>
            <a:ext cx="6399330" cy="573881"/>
          </a:xfrm>
        </p:spPr>
        <p:txBody>
          <a:bodyPr/>
          <a:lstStyle/>
          <a:p>
            <a:pPr>
              <a:defRPr/>
            </a:pPr>
            <a:r>
              <a:rPr lang="pl-PL" sz="788" b="1" i="1" dirty="0">
                <a:latin typeface="Arial" pitchFamily="34" charset="0"/>
                <a:cs typeface="Arial" pitchFamily="34" charset="0"/>
              </a:rPr>
              <a:t>Projekt nr PO KL 04.01.01-00-029/09 pt.„Dostosowanie modelu kształcenia studentów filologii polskiej do wyzwań współczesnego rynku pracy (ze szczególnym uwzględnieniem rozwoju kompetencji informatycznych oraz informacyjno medialnych)”. </a:t>
            </a:r>
          </a:p>
          <a:p>
            <a:pPr>
              <a:defRPr/>
            </a:pPr>
            <a:r>
              <a:rPr lang="pl-PL" sz="788" b="1" i="1" dirty="0">
                <a:latin typeface="Arial" pitchFamily="34" charset="0"/>
                <a:cs typeface="Arial" pitchFamily="34" charset="0"/>
              </a:rPr>
              <a:t>Wydział Filologii Polskiej i Klasycznej UAM w Poznaniu</a:t>
            </a:r>
            <a:endParaRPr lang="pl-PL" sz="788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Obraz 4" descr="KAPITAL_LUDZKInss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57251"/>
            <a:ext cx="2330054" cy="1132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Obraz 6" descr="UE+EFS_L-kolor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0102" y="1088827"/>
            <a:ext cx="1815704" cy="6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pole tekstowe 7"/>
          <p:cNvSpPr txBox="1">
            <a:spLocks noChangeArrowheads="1"/>
          </p:cNvSpPr>
          <p:nvPr/>
        </p:nvSpPr>
        <p:spPr bwMode="auto">
          <a:xfrm>
            <a:off x="1143000" y="1701404"/>
            <a:ext cx="607529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sz="900" dirty="0">
                <a:latin typeface="Calibri" pitchFamily="34" charset="0"/>
              </a:rPr>
              <a:t>Projekt współfinansowany przez Unię Europejską w ramach Europejskiego Funduszu Społecznego </a:t>
            </a:r>
          </a:p>
        </p:txBody>
      </p:sp>
      <p:pic>
        <p:nvPicPr>
          <p:cNvPr id="2054" name="Obraz 1" descr="Đ"/>
          <p:cNvPicPr>
            <a:picLocks noChangeAspect="1" noChangeArrowheads="1"/>
          </p:cNvPicPr>
          <p:nvPr/>
        </p:nvPicPr>
        <p:blipFill>
          <a:blip r:embed="rId4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923" y="1160860"/>
            <a:ext cx="813197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pole tekstowe 10"/>
          <p:cNvSpPr txBox="1">
            <a:spLocks noChangeArrowheads="1"/>
          </p:cNvSpPr>
          <p:nvPr/>
        </p:nvSpPr>
        <p:spPr bwMode="auto">
          <a:xfrm>
            <a:off x="1494236" y="2349104"/>
            <a:ext cx="5670053" cy="1384995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dirty="0" err="1" smtClean="0"/>
              <a:t>Translatologia</a:t>
            </a:r>
            <a:r>
              <a:rPr lang="pl-PL" dirty="0" smtClean="0"/>
              <a:t> na polonistyce poznańskiej:</a:t>
            </a:r>
          </a:p>
          <a:p>
            <a:pPr algn="ctr" eaLnBrk="1" hangingPunct="1"/>
            <a:r>
              <a:rPr lang="pl-PL" sz="1350" dirty="0">
                <a:latin typeface="Calibri" pitchFamily="34" charset="0"/>
              </a:rPr>
              <a:t>s</a:t>
            </a:r>
            <a:r>
              <a:rPr lang="pl-PL" sz="1350" dirty="0" smtClean="0">
                <a:latin typeface="Calibri" pitchFamily="34" charset="0"/>
              </a:rPr>
              <a:t>zkoła czy tradycja?</a:t>
            </a:r>
            <a:endParaRPr lang="pl-PL" sz="1350" dirty="0">
              <a:latin typeface="Calibri" pitchFamily="34" charset="0"/>
            </a:endParaRPr>
          </a:p>
          <a:p>
            <a:pPr algn="ctr" eaLnBrk="1" hangingPunct="1"/>
            <a:endParaRPr lang="pl-PL" sz="1050" dirty="0">
              <a:latin typeface="Calibri" pitchFamily="34" charset="0"/>
            </a:endParaRPr>
          </a:p>
          <a:p>
            <a:pPr algn="ctr" eaLnBrk="1" hangingPunct="1"/>
            <a:endParaRPr lang="pl-PL" sz="1050" dirty="0">
              <a:latin typeface="Calibri" pitchFamily="34" charset="0"/>
            </a:endParaRPr>
          </a:p>
          <a:p>
            <a:pPr algn="ctr" eaLnBrk="1" hangingPunct="1"/>
            <a:endParaRPr lang="pl-PL" sz="1050" dirty="0">
              <a:latin typeface="Calibri" pitchFamily="34" charset="0"/>
            </a:endParaRPr>
          </a:p>
          <a:p>
            <a:pPr algn="ctr" eaLnBrk="1" hangingPunct="1"/>
            <a:r>
              <a:rPr lang="pl-PL" sz="1050" dirty="0">
                <a:latin typeface="Calibri" pitchFamily="34" charset="0"/>
              </a:rPr>
              <a:t>Prezentacja współfinansowana </a:t>
            </a:r>
            <a:r>
              <a:rPr lang="pl-PL" sz="1050" dirty="0">
                <a:latin typeface="Calibri" pitchFamily="34" charset="0"/>
              </a:rPr>
              <a:t>przez Unię Europejską w ramach Europejskiego Funduszu Społecznego </a:t>
            </a:r>
          </a:p>
        </p:txBody>
      </p:sp>
      <p:pic>
        <p:nvPicPr>
          <p:cNvPr id="8" name="Obraz 7" descr="keiserschlosspose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69447" y="4093667"/>
            <a:ext cx="1649578" cy="1119835"/>
          </a:xfrm>
          <a:prstGeom prst="rect">
            <a:avLst/>
          </a:prstGeom>
        </p:spPr>
      </p:pic>
      <p:pic>
        <p:nvPicPr>
          <p:cNvPr id="9" name="Obraz 8" descr="novum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80300" y="3820184"/>
            <a:ext cx="1579245" cy="1529715"/>
          </a:xfrm>
          <a:prstGeom prst="rect">
            <a:avLst/>
          </a:prstGeom>
        </p:spPr>
      </p:pic>
      <p:pic>
        <p:nvPicPr>
          <p:cNvPr id="10" name="Obraz 9" descr="maius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652120" y="4002561"/>
            <a:ext cx="2080768" cy="13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90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polska-myl-przekadoznawcza-antologia_21034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2132856"/>
            <a:ext cx="2286000" cy="3371850"/>
          </a:xfrm>
          <a:prstGeom prst="rect">
            <a:avLst/>
          </a:prstGeom>
        </p:spPr>
      </p:pic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3200" dirty="0" smtClean="0"/>
              <a:t>M. Heydel, P. Bukowski (</a:t>
            </a:r>
            <a:r>
              <a:rPr lang="pl-PL" sz="3200" dirty="0" err="1" smtClean="0"/>
              <a:t>eds</a:t>
            </a:r>
            <a:r>
              <a:rPr lang="pl-PL" sz="3200" dirty="0" smtClean="0"/>
              <a:t>.), </a:t>
            </a:r>
            <a:r>
              <a:rPr lang="pl-PL" sz="3200" i="1" dirty="0" smtClean="0"/>
              <a:t>Polska myśl </a:t>
            </a:r>
            <a:r>
              <a:rPr lang="pl-PL" sz="3200" i="1" dirty="0" err="1" smtClean="0"/>
              <a:t>przekładoznawcza</a:t>
            </a:r>
            <a:r>
              <a:rPr lang="pl-PL" sz="3200" i="1" dirty="0" smtClean="0"/>
              <a:t>. Antologia</a:t>
            </a:r>
            <a:r>
              <a:rPr lang="pl-PL" sz="3200" dirty="0" smtClean="0"/>
              <a:t>, Kraków 2013</a:t>
            </a:r>
            <a:endParaRPr lang="pl-PL" sz="32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3275856" y="1916832"/>
            <a:ext cx="5544616" cy="378565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B. Malinowski		T. Sławek</a:t>
            </a:r>
          </a:p>
          <a:p>
            <a:r>
              <a:rPr lang="pl-PL" sz="2000" dirty="0" smtClean="0"/>
              <a:t>Z. Klemensiewicz		</a:t>
            </a:r>
            <a:r>
              <a:rPr lang="pl-PL" sz="2000" dirty="0" smtClean="0">
                <a:solidFill>
                  <a:srgbClr val="FF0000"/>
                </a:solidFill>
              </a:rPr>
              <a:t>S. Wysłouch</a:t>
            </a:r>
          </a:p>
          <a:p>
            <a:r>
              <a:rPr lang="pl-PL" sz="2000" dirty="0" smtClean="0"/>
              <a:t>O. Wojtasiewicz		R. Lewicki</a:t>
            </a:r>
          </a:p>
          <a:p>
            <a:r>
              <a:rPr lang="pl-PL" sz="2000" dirty="0" smtClean="0"/>
              <a:t>R. Ingarden,</a:t>
            </a:r>
          </a:p>
          <a:p>
            <a:r>
              <a:rPr lang="pl-PL" sz="2000" dirty="0" smtClean="0">
                <a:solidFill>
                  <a:srgbClr val="FF0000"/>
                </a:solidFill>
              </a:rPr>
              <a:t>E. Balcerzan</a:t>
            </a:r>
          </a:p>
          <a:p>
            <a:r>
              <a:rPr lang="pl-PL" sz="2000" dirty="0" smtClean="0"/>
              <a:t>S. Skwarczyńska</a:t>
            </a:r>
          </a:p>
          <a:p>
            <a:pPr marL="342900" indent="-342900"/>
            <a:r>
              <a:rPr lang="pl-PL" sz="2000" dirty="0" smtClean="0"/>
              <a:t>A. Wierzbicka</a:t>
            </a:r>
          </a:p>
          <a:p>
            <a:pPr marL="342900" indent="-342900"/>
            <a:r>
              <a:rPr lang="pl-PL" sz="2000" dirty="0" smtClean="0">
                <a:solidFill>
                  <a:srgbClr val="FF0000"/>
                </a:solidFill>
              </a:rPr>
              <a:t>J. Ziomek </a:t>
            </a:r>
          </a:p>
          <a:p>
            <a:pPr marL="342900" indent="-342900"/>
            <a:r>
              <a:rPr lang="pl-PL" sz="2000" dirty="0" smtClean="0"/>
              <a:t>J. Święch</a:t>
            </a:r>
          </a:p>
          <a:p>
            <a:pPr marL="342900" indent="-342900"/>
            <a:r>
              <a:rPr lang="pl-PL" sz="2000" dirty="0" smtClean="0">
                <a:solidFill>
                  <a:srgbClr val="FF0000"/>
                </a:solidFill>
              </a:rPr>
              <a:t>S. Barańczak</a:t>
            </a:r>
          </a:p>
          <a:p>
            <a:pPr marL="342900" indent="-342900"/>
            <a:r>
              <a:rPr lang="pl-PL" sz="2000" dirty="0" smtClean="0">
                <a:solidFill>
                  <a:srgbClr val="FF0000"/>
                </a:solidFill>
              </a:rPr>
              <a:t>A. </a:t>
            </a:r>
            <a:r>
              <a:rPr lang="pl-PL" sz="2000" dirty="0" err="1" smtClean="0">
                <a:solidFill>
                  <a:srgbClr val="FF0000"/>
                </a:solidFill>
              </a:rPr>
              <a:t>Legeżyńska</a:t>
            </a:r>
            <a:endParaRPr lang="pl-PL" sz="2000" dirty="0" smtClean="0">
              <a:solidFill>
                <a:srgbClr val="FF0000"/>
              </a:solidFill>
            </a:endParaRPr>
          </a:p>
          <a:p>
            <a:pPr marL="342900" indent="-342900"/>
            <a:r>
              <a:rPr lang="pl-PL" sz="2000" dirty="0" smtClean="0"/>
              <a:t>E. </a:t>
            </a:r>
            <a:r>
              <a:rPr lang="pl-PL" sz="2000" dirty="0" err="1" smtClean="0"/>
              <a:t>Tabakowska</a:t>
            </a: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endParaRPr lang="pl-PL" dirty="0" smtClean="0"/>
          </a:p>
          <a:p>
            <a:pPr lvl="1">
              <a:buFont typeface="Arial" pitchFamily="34" charset="0"/>
              <a:buChar char="•"/>
            </a:pPr>
            <a:endParaRPr lang="pl-PL" dirty="0" smtClean="0"/>
          </a:p>
          <a:p>
            <a:pPr lvl="1">
              <a:buFont typeface="Arial" pitchFamily="34" charset="0"/>
              <a:buChar char="•"/>
            </a:pPr>
            <a:r>
              <a:rPr lang="pl-PL" dirty="0" smtClean="0"/>
              <a:t>	Staff i Kochanowski. Próba zastosowania teorii informacji w badaniach nad przekładem (Poznań, 1965) – </a:t>
            </a:r>
            <a:r>
              <a:rPr lang="pl-PL" i="1" dirty="0" smtClean="0"/>
              <a:t>An </a:t>
            </a:r>
            <a:r>
              <a:rPr lang="pl-PL" i="1" dirty="0" err="1" smtClean="0"/>
              <a:t>Attempt</a:t>
            </a:r>
            <a:r>
              <a:rPr lang="pl-PL" i="1" dirty="0" smtClean="0"/>
              <a:t> </a:t>
            </a:r>
            <a:r>
              <a:rPr lang="pl-PL" i="1" dirty="0" err="1" smtClean="0"/>
              <a:t>at</a:t>
            </a:r>
            <a:r>
              <a:rPr lang="pl-PL" i="1" dirty="0" smtClean="0"/>
              <a:t> </a:t>
            </a:r>
            <a:r>
              <a:rPr lang="pl-PL" i="1" dirty="0" err="1" smtClean="0"/>
              <a:t>Applying</a:t>
            </a:r>
            <a:r>
              <a:rPr lang="pl-PL" i="1" dirty="0" smtClean="0"/>
              <a:t> </a:t>
            </a:r>
            <a:r>
              <a:rPr lang="pl-PL" i="1" dirty="0" err="1" smtClean="0"/>
              <a:t>Information</a:t>
            </a:r>
            <a:r>
              <a:rPr lang="pl-PL" i="1" dirty="0" smtClean="0"/>
              <a:t> </a:t>
            </a:r>
            <a:r>
              <a:rPr lang="pl-PL" i="1" dirty="0" err="1" smtClean="0"/>
              <a:t>Theory</a:t>
            </a:r>
            <a:r>
              <a:rPr lang="pl-PL" i="1" dirty="0" smtClean="0"/>
              <a:t> to </a:t>
            </a:r>
            <a:r>
              <a:rPr lang="pl-PL" i="1" dirty="0" err="1" smtClean="0"/>
              <a:t>Translation</a:t>
            </a:r>
            <a:r>
              <a:rPr lang="pl-PL" i="1" dirty="0" smtClean="0"/>
              <a:t> </a:t>
            </a:r>
            <a:r>
              <a:rPr lang="pl-PL" i="1" dirty="0" err="1" smtClean="0"/>
              <a:t>Studies</a:t>
            </a:r>
            <a:endParaRPr lang="pl-PL" i="1" dirty="0" smtClean="0"/>
          </a:p>
          <a:p>
            <a:r>
              <a:rPr lang="pl-PL" dirty="0" smtClean="0"/>
              <a:t>Przekład – rozumienie – interpretacja (1978) – </a:t>
            </a:r>
            <a:r>
              <a:rPr lang="pl-PL" i="1" dirty="0" err="1" smtClean="0"/>
              <a:t>Translation</a:t>
            </a:r>
            <a:r>
              <a:rPr lang="pl-PL" i="1" dirty="0" smtClean="0"/>
              <a:t> – </a:t>
            </a:r>
            <a:r>
              <a:rPr lang="pl-PL" i="1" dirty="0" err="1" smtClean="0"/>
              <a:t>Understanding</a:t>
            </a:r>
            <a:r>
              <a:rPr lang="pl-PL" i="1" dirty="0" smtClean="0"/>
              <a:t> - </a:t>
            </a:r>
            <a:r>
              <a:rPr lang="pl-PL" i="1" dirty="0" err="1" smtClean="0"/>
              <a:t>Interpretation</a:t>
            </a:r>
            <a:endParaRPr lang="pl-PL" dirty="0" smtClean="0"/>
          </a:p>
          <a:p>
            <a:pPr>
              <a:buNone/>
            </a:pPr>
            <a:endParaRPr lang="pl-PL" dirty="0"/>
          </a:p>
        </p:txBody>
      </p:sp>
      <p:pic>
        <p:nvPicPr>
          <p:cNvPr id="6" name="Obraz 5" descr="Jerzy Ziomek00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16368" y="0"/>
            <a:ext cx="1627632" cy="2322576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Jerzy Ziomek (1924-1990)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5350" y="1833563"/>
            <a:ext cx="7353300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le tekstowe 4"/>
          <p:cNvSpPr txBox="1"/>
          <p:nvPr/>
        </p:nvSpPr>
        <p:spPr>
          <a:xfrm>
            <a:off x="755577" y="548680"/>
            <a:ext cx="75608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/>
              <a:t>Jeden z algorytmów zbudowanych przez Jerzego Ziomka dla obliczenia poziomu entropii w przekładach łacińskich utworów Jana Kochanowskiego autorstwa Leopolda Staffa</a:t>
            </a:r>
            <a:endParaRPr lang="pl-PL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Edward Balcerzan (b.1937)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Poezja – przekład – interpretacja (1965) – </a:t>
            </a:r>
            <a:r>
              <a:rPr lang="pl-PL" i="1" dirty="0" err="1" smtClean="0"/>
              <a:t>Poetry</a:t>
            </a:r>
            <a:r>
              <a:rPr lang="pl-PL" i="1" dirty="0" smtClean="0"/>
              <a:t> – </a:t>
            </a:r>
            <a:r>
              <a:rPr lang="pl-PL" i="1" dirty="0" err="1" smtClean="0"/>
              <a:t>Translation</a:t>
            </a:r>
            <a:r>
              <a:rPr lang="pl-PL" i="1" dirty="0" smtClean="0"/>
              <a:t> - </a:t>
            </a:r>
            <a:r>
              <a:rPr lang="pl-PL" i="1" dirty="0" err="1" smtClean="0"/>
              <a:t>Interpretation</a:t>
            </a:r>
            <a:endParaRPr lang="pl-PL" dirty="0" smtClean="0"/>
          </a:p>
          <a:p>
            <a:r>
              <a:rPr lang="pl-PL" dirty="0" smtClean="0"/>
              <a:t>Styl i poetyka twórczości dwujęzycznej Brunona Jasieńskiego (</a:t>
            </a:r>
            <a:r>
              <a:rPr lang="pl-PL" dirty="0" err="1" smtClean="0"/>
              <a:t>Wrocław-Warszawa-Kraków</a:t>
            </a:r>
            <a:r>
              <a:rPr lang="pl-PL" dirty="0" smtClean="0"/>
              <a:t> 1968) –</a:t>
            </a:r>
            <a:r>
              <a:rPr lang="pl-PL" i="1" dirty="0" smtClean="0"/>
              <a:t>Style and </a:t>
            </a:r>
            <a:r>
              <a:rPr lang="pl-PL" i="1" dirty="0" err="1" smtClean="0"/>
              <a:t>Poetics</a:t>
            </a:r>
            <a:r>
              <a:rPr lang="pl-PL" i="1" dirty="0" smtClean="0"/>
              <a:t> of Bruno </a:t>
            </a:r>
            <a:r>
              <a:rPr lang="pl-PL" i="1" dirty="0" err="1" smtClean="0"/>
              <a:t>Jasienski’s</a:t>
            </a:r>
            <a:r>
              <a:rPr lang="pl-PL" i="1" dirty="0" smtClean="0"/>
              <a:t> </a:t>
            </a:r>
            <a:r>
              <a:rPr lang="pl-PL" i="1" dirty="0" err="1" smtClean="0"/>
              <a:t>Bilingual</a:t>
            </a:r>
            <a:r>
              <a:rPr lang="pl-PL" i="1" dirty="0" smtClean="0"/>
              <a:t> </a:t>
            </a:r>
            <a:r>
              <a:rPr lang="pl-PL" i="1" dirty="0" err="1" smtClean="0"/>
              <a:t>Writings</a:t>
            </a:r>
            <a:endParaRPr lang="pl-PL" i="1" dirty="0" smtClean="0"/>
          </a:p>
          <a:p>
            <a:r>
              <a:rPr lang="pl-PL" dirty="0" smtClean="0"/>
              <a:t>Poetyka przekładu artystycznego (1968) – </a:t>
            </a:r>
            <a:r>
              <a:rPr lang="pl-PL" i="1" dirty="0" err="1" smtClean="0"/>
              <a:t>The</a:t>
            </a:r>
            <a:r>
              <a:rPr lang="pl-PL" i="1" dirty="0" smtClean="0"/>
              <a:t> </a:t>
            </a:r>
            <a:r>
              <a:rPr lang="pl-PL" i="1" dirty="0" err="1" smtClean="0"/>
              <a:t>Poetics</a:t>
            </a:r>
            <a:r>
              <a:rPr lang="pl-PL" i="1" dirty="0" smtClean="0"/>
              <a:t> of </a:t>
            </a:r>
            <a:r>
              <a:rPr lang="pl-PL" i="1" dirty="0" err="1" smtClean="0"/>
              <a:t>ArtisticTranslation</a:t>
            </a:r>
            <a:endParaRPr lang="pl-PL" dirty="0" smtClean="0"/>
          </a:p>
        </p:txBody>
      </p:sp>
      <p:pic>
        <p:nvPicPr>
          <p:cNvPr id="4" name="Obraz 3" descr="balcerz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1196752"/>
            <a:ext cx="2438400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Edward Balcerzan - </a:t>
            </a:r>
            <a:r>
              <a:rPr lang="pl-PL" dirty="0" err="1" smtClean="0"/>
              <a:t>continuation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i="1" dirty="0" smtClean="0"/>
              <a:t>Sztuka przekładu jako przedmiot badań literackich </a:t>
            </a:r>
            <a:r>
              <a:rPr lang="pl-PL" dirty="0" smtClean="0"/>
              <a:t>(1980) – </a:t>
            </a:r>
            <a:r>
              <a:rPr lang="pl-PL" i="1" dirty="0" err="1" smtClean="0"/>
              <a:t>The</a:t>
            </a:r>
            <a:r>
              <a:rPr lang="pl-PL" i="1" dirty="0" smtClean="0"/>
              <a:t> Art of </a:t>
            </a:r>
            <a:r>
              <a:rPr lang="pl-PL" i="1" dirty="0" err="1" smtClean="0"/>
              <a:t>Translation</a:t>
            </a:r>
            <a:r>
              <a:rPr lang="pl-PL" i="1" dirty="0" smtClean="0"/>
              <a:t> as </a:t>
            </a:r>
            <a:r>
              <a:rPr lang="pl-PL" i="1" dirty="0" err="1" smtClean="0"/>
              <a:t>the</a:t>
            </a:r>
            <a:r>
              <a:rPr lang="pl-PL" i="1" dirty="0" smtClean="0"/>
              <a:t> </a:t>
            </a:r>
            <a:r>
              <a:rPr lang="pl-PL" i="1" dirty="0" err="1" smtClean="0"/>
              <a:t>Subject</a:t>
            </a:r>
            <a:r>
              <a:rPr lang="pl-PL" i="1" dirty="0" smtClean="0"/>
              <a:t> of </a:t>
            </a:r>
            <a:r>
              <a:rPr lang="pl-PL" i="1" dirty="0" err="1" smtClean="0"/>
              <a:t>Literary</a:t>
            </a:r>
            <a:r>
              <a:rPr lang="pl-PL" i="1" dirty="0" smtClean="0"/>
              <a:t> </a:t>
            </a:r>
            <a:r>
              <a:rPr lang="pl-PL" i="1" dirty="0" err="1" smtClean="0"/>
              <a:t>Scholarship</a:t>
            </a:r>
            <a:endParaRPr lang="pl-PL" i="1" dirty="0" smtClean="0"/>
          </a:p>
          <a:p>
            <a:r>
              <a:rPr lang="pl-PL" i="1" dirty="0" smtClean="0"/>
              <a:t>Pisarze polscy o sztuce przekładu. Antologia </a:t>
            </a:r>
            <a:r>
              <a:rPr lang="pl-PL" dirty="0" smtClean="0"/>
              <a:t>(1977, 2005) – </a:t>
            </a:r>
            <a:r>
              <a:rPr lang="pl-PL" i="1" dirty="0" err="1" smtClean="0"/>
              <a:t>Polish</a:t>
            </a:r>
            <a:r>
              <a:rPr lang="pl-PL" i="1" dirty="0" smtClean="0"/>
              <a:t> </a:t>
            </a:r>
            <a:r>
              <a:rPr lang="pl-PL" i="1" dirty="0" err="1" smtClean="0"/>
              <a:t>Writers</a:t>
            </a:r>
            <a:r>
              <a:rPr lang="pl-PL" i="1" dirty="0" smtClean="0"/>
              <a:t> on </a:t>
            </a:r>
            <a:r>
              <a:rPr lang="pl-PL" i="1" dirty="0" err="1" smtClean="0"/>
              <a:t>the</a:t>
            </a:r>
            <a:r>
              <a:rPr lang="pl-PL" i="1" dirty="0" smtClean="0"/>
              <a:t> Art of </a:t>
            </a:r>
            <a:r>
              <a:rPr lang="pl-PL" i="1" dirty="0" err="1" smtClean="0"/>
              <a:t>Translation</a:t>
            </a:r>
            <a:r>
              <a:rPr lang="pl-PL" i="1" dirty="0" smtClean="0"/>
              <a:t>. An </a:t>
            </a:r>
            <a:r>
              <a:rPr lang="pl-PL" i="1" dirty="0" err="1" smtClean="0"/>
              <a:t>Anthology</a:t>
            </a:r>
            <a:endParaRPr lang="pl-PL" i="1" dirty="0" smtClean="0"/>
          </a:p>
          <a:p>
            <a:r>
              <a:rPr lang="pl-PL" i="1" dirty="0" smtClean="0"/>
              <a:t>Tłumaczenie jako „wojna światów”. W kręgu </a:t>
            </a:r>
            <a:r>
              <a:rPr lang="pl-PL" i="1" dirty="0" err="1" smtClean="0"/>
              <a:t>traslatologii</a:t>
            </a:r>
            <a:r>
              <a:rPr lang="pl-PL" i="1" dirty="0" smtClean="0"/>
              <a:t> i komparatystyki</a:t>
            </a:r>
            <a:r>
              <a:rPr lang="pl-PL" dirty="0" smtClean="0"/>
              <a:t> (2010) – </a:t>
            </a:r>
            <a:r>
              <a:rPr lang="pl-PL" i="1" dirty="0" err="1" smtClean="0"/>
              <a:t>Translation</a:t>
            </a:r>
            <a:r>
              <a:rPr lang="pl-PL" i="1" dirty="0" smtClean="0"/>
              <a:t> as a „War of </a:t>
            </a:r>
            <a:r>
              <a:rPr lang="pl-PL" i="1" dirty="0" err="1" smtClean="0"/>
              <a:t>Worlds</a:t>
            </a:r>
            <a:r>
              <a:rPr lang="pl-PL" i="1" dirty="0" smtClean="0"/>
              <a:t>”. In </a:t>
            </a:r>
            <a:r>
              <a:rPr lang="pl-PL" i="1" dirty="0" err="1" smtClean="0"/>
              <a:t>the</a:t>
            </a:r>
            <a:r>
              <a:rPr lang="pl-PL" i="1" dirty="0" smtClean="0"/>
              <a:t> </a:t>
            </a:r>
            <a:r>
              <a:rPr lang="pl-PL" i="1" dirty="0" err="1" smtClean="0"/>
              <a:t>Circle</a:t>
            </a:r>
            <a:r>
              <a:rPr lang="pl-PL" i="1" dirty="0" smtClean="0"/>
              <a:t> of </a:t>
            </a:r>
            <a:r>
              <a:rPr lang="pl-PL" i="1" dirty="0" err="1" smtClean="0"/>
              <a:t>Translation</a:t>
            </a:r>
            <a:r>
              <a:rPr lang="pl-PL" i="1" dirty="0" smtClean="0"/>
              <a:t> and </a:t>
            </a:r>
            <a:r>
              <a:rPr lang="pl-PL" i="1" dirty="0" err="1" smtClean="0"/>
              <a:t>Comparative</a:t>
            </a:r>
            <a:r>
              <a:rPr lang="pl-PL" i="1" dirty="0" smtClean="0"/>
              <a:t> </a:t>
            </a:r>
            <a:r>
              <a:rPr lang="pl-PL" i="1" dirty="0" err="1" smtClean="0"/>
              <a:t>Studies</a:t>
            </a:r>
            <a:endParaRPr lang="pl-PL" i="1" dirty="0" smtClean="0"/>
          </a:p>
          <a:p>
            <a:endParaRPr lang="pl-PL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pobran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764704"/>
            <a:ext cx="1781175" cy="2562225"/>
          </a:xfrm>
          <a:prstGeom prst="rect">
            <a:avLst/>
          </a:prstGeom>
        </p:spPr>
      </p:pic>
      <p:pic>
        <p:nvPicPr>
          <p:cNvPr id="5" name="Obraz 4" descr="pobrane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00462" y="2119312"/>
            <a:ext cx="1743075" cy="2619375"/>
          </a:xfrm>
          <a:prstGeom prst="rect">
            <a:avLst/>
          </a:prstGeom>
        </p:spPr>
      </p:pic>
      <p:pic>
        <p:nvPicPr>
          <p:cNvPr id="6" name="Obraz 5" descr="pobrane (2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28184" y="3284984"/>
            <a:ext cx="1790700" cy="2552700"/>
          </a:xfrm>
          <a:prstGeom prst="rect">
            <a:avLst/>
          </a:prstGeom>
        </p:spPr>
      </p:pic>
      <p:pic>
        <p:nvPicPr>
          <p:cNvPr id="7" name="Obraz 6" descr="pobrane (3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259632" y="3789040"/>
            <a:ext cx="1847850" cy="2466975"/>
          </a:xfrm>
          <a:prstGeom prst="rect">
            <a:avLst/>
          </a:prstGeom>
        </p:spPr>
      </p:pic>
      <p:pic>
        <p:nvPicPr>
          <p:cNvPr id="8" name="Obraz 7" descr="pobrane (4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300192" y="548680"/>
            <a:ext cx="1847850" cy="2466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dirty="0" smtClean="0"/>
              <a:t>E. Balcerzan, </a:t>
            </a:r>
            <a:r>
              <a:rPr lang="pl-PL" sz="2400" i="1" dirty="0" smtClean="0"/>
              <a:t>Inspiracja edukacyjna w przekładoznawstwie</a:t>
            </a:r>
            <a:r>
              <a:rPr lang="pl-PL" sz="2400" dirty="0" smtClean="0"/>
              <a:t>, „Oder </a:t>
            </a:r>
            <a:r>
              <a:rPr lang="pl-PL" sz="2400" dirty="0" err="1" smtClean="0"/>
              <a:t>Übersetzung</a:t>
            </a:r>
            <a:r>
              <a:rPr lang="pl-PL" sz="2400" dirty="0" smtClean="0"/>
              <a:t>” 2010, nr 1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800" b="1" dirty="0" smtClean="0"/>
              <a:t>Podstawowe terminy i problemy teorii przekładu (propozycja autorska):</a:t>
            </a:r>
          </a:p>
          <a:p>
            <a:pPr marL="0" indent="0">
              <a:buNone/>
            </a:pPr>
            <a:endParaRPr lang="pl-PL" sz="18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687263"/>
              </p:ext>
            </p:extLst>
          </p:nvPr>
        </p:nvGraphicFramePr>
        <p:xfrm>
          <a:off x="457200" y="1700808"/>
          <a:ext cx="7920880" cy="490220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3960440"/>
                <a:gridCol w="3960440"/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1700" b="0" dirty="0" smtClean="0"/>
                        <a:t>Przekład </a:t>
                      </a:r>
                      <a:r>
                        <a:rPr lang="pl-PL" sz="1700" b="0" dirty="0" err="1" smtClean="0"/>
                        <a:t>interlingwistyczny</a:t>
                      </a:r>
                      <a:endParaRPr lang="pl-PL" sz="17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b="0" dirty="0" smtClean="0"/>
                        <a:t>Tłumaczenie jako twórczość, twórczość jako tłumaczenie</a:t>
                      </a:r>
                      <a:endParaRPr lang="pl-PL" sz="17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700" dirty="0" smtClean="0"/>
                        <a:t>Przekład jako zagadnienie językoznawstwa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 smtClean="0"/>
                        <a:t>Samoistny i związany tryb interpretacji przekładu</a:t>
                      </a:r>
                      <a:endParaRPr lang="pl-PL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700" dirty="0" smtClean="0"/>
                        <a:t>Lingwistyczne</a:t>
                      </a:r>
                      <a:r>
                        <a:rPr lang="pl-PL" sz="1700" baseline="0" dirty="0" smtClean="0"/>
                        <a:t> teorie przekładu</a:t>
                      </a:r>
                      <a:endParaRPr lang="pl-PL" sz="17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 smtClean="0"/>
                        <a:t>Przekład jako proces i jako produkt</a:t>
                      </a:r>
                      <a:endParaRPr lang="pl-PL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700" dirty="0" smtClean="0"/>
                        <a:t>Język: wyjściowy, </a:t>
                      </a:r>
                      <a:r>
                        <a:rPr lang="pl-PL" sz="1700" dirty="0" err="1" smtClean="0"/>
                        <a:t>żródłowy</a:t>
                      </a:r>
                      <a:r>
                        <a:rPr lang="pl-PL" sz="1700" dirty="0" smtClean="0"/>
                        <a:t>, oryginału, autora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 smtClean="0"/>
                        <a:t>Proces twórczy tłumacza</a:t>
                      </a:r>
                      <a:endParaRPr lang="pl-PL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700" dirty="0" smtClean="0"/>
                        <a:t>Język docelowy, język tłumacza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 smtClean="0"/>
                        <a:t>Przekład </a:t>
                      </a:r>
                      <a:r>
                        <a:rPr lang="pl-PL" sz="1700" dirty="0" err="1" smtClean="0"/>
                        <a:t>intersemiotyczny</a:t>
                      </a:r>
                      <a:endParaRPr lang="pl-PL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700" dirty="0" smtClean="0"/>
                        <a:t>Język-pośrednik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 smtClean="0"/>
                        <a:t>Przekład </a:t>
                      </a:r>
                      <a:r>
                        <a:rPr lang="pl-PL" sz="1700" dirty="0" err="1" smtClean="0"/>
                        <a:t>intralingwistyczny</a:t>
                      </a:r>
                      <a:endParaRPr lang="pl-PL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700" dirty="0" smtClean="0"/>
                        <a:t>Tłumaczenia z języków pokrewnych, tłumaczenia z języków odległych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 smtClean="0"/>
                        <a:t>Odbiorca przekładu</a:t>
                      </a:r>
                      <a:endParaRPr lang="pl-PL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700" dirty="0" smtClean="0"/>
                        <a:t>Przekład w perspektywie </a:t>
                      </a:r>
                      <a:r>
                        <a:rPr lang="pl-PL" sz="1700" dirty="0" err="1" smtClean="0"/>
                        <a:t>kognitywizmu</a:t>
                      </a:r>
                      <a:endParaRPr lang="pl-PL" sz="17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 smtClean="0"/>
                        <a:t>Różne orientacje w teorii</a:t>
                      </a:r>
                      <a:r>
                        <a:rPr lang="pl-PL" sz="1700" baseline="0" dirty="0" smtClean="0"/>
                        <a:t> przekładu</a:t>
                      </a:r>
                      <a:endParaRPr lang="pl-PL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700" dirty="0" smtClean="0"/>
                        <a:t>Literaturoznawcze teorie przekładu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 smtClean="0"/>
                        <a:t>Przekładalność vs nieprzekładalność</a:t>
                      </a:r>
                      <a:endParaRPr lang="pl-PL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700" dirty="0" smtClean="0"/>
                        <a:t>Oryginalność</a:t>
                      </a:r>
                      <a:r>
                        <a:rPr lang="pl-PL" sz="1700" baseline="0" dirty="0" smtClean="0"/>
                        <a:t> a przekładowość</a:t>
                      </a:r>
                      <a:endParaRPr lang="pl-PL" sz="17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 smtClean="0"/>
                        <a:t>Kultura</a:t>
                      </a:r>
                      <a:r>
                        <a:rPr lang="pl-PL" sz="1700" baseline="0" dirty="0" smtClean="0"/>
                        <a:t> w stanie przekładu (</a:t>
                      </a:r>
                      <a:r>
                        <a:rPr lang="pl-PL" sz="1700" baseline="0" dirty="0" err="1" smtClean="0"/>
                        <a:t>transkulturowość</a:t>
                      </a:r>
                      <a:endParaRPr lang="pl-PL" sz="17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128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Stanisław Barańczak (b.1946)</a:t>
            </a:r>
            <a:endParaRPr lang="pl-PL" dirty="0"/>
          </a:p>
        </p:txBody>
      </p:sp>
      <p:pic>
        <p:nvPicPr>
          <p:cNvPr id="4" name="Symbol zastępczy zawartości 3" descr="Baranczak_St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732240" y="1268760"/>
            <a:ext cx="1926641" cy="2150669"/>
          </a:xfrm>
        </p:spPr>
      </p:pic>
      <p:sp>
        <p:nvSpPr>
          <p:cNvPr id="5" name="pole tekstowe 4"/>
          <p:cNvSpPr txBox="1"/>
          <p:nvPr/>
        </p:nvSpPr>
        <p:spPr>
          <a:xfrm>
            <a:off x="539552" y="1772816"/>
            <a:ext cx="561662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3200" i="1" dirty="0" smtClean="0"/>
              <a:t> Poetycki model świata a problemy przekładu artystycznego </a:t>
            </a:r>
            <a:r>
              <a:rPr lang="pl-PL" sz="3200" dirty="0" smtClean="0"/>
              <a:t>(197?) – </a:t>
            </a:r>
            <a:r>
              <a:rPr lang="pl-PL" sz="3200" i="1" dirty="0" err="1" smtClean="0"/>
              <a:t>The</a:t>
            </a:r>
            <a:r>
              <a:rPr lang="pl-PL" sz="3200" i="1" dirty="0" smtClean="0"/>
              <a:t> </a:t>
            </a:r>
            <a:r>
              <a:rPr lang="pl-PL" sz="3200" i="1" dirty="0" err="1" smtClean="0"/>
              <a:t>Poetic</a:t>
            </a:r>
            <a:r>
              <a:rPr lang="pl-PL" sz="3200" i="1" dirty="0" smtClean="0"/>
              <a:t> </a:t>
            </a:r>
            <a:r>
              <a:rPr lang="pl-PL" sz="3200" i="1" dirty="0" err="1" smtClean="0"/>
              <a:t>World</a:t>
            </a:r>
            <a:r>
              <a:rPr lang="pl-PL" sz="3200" i="1" dirty="0" smtClean="0"/>
              <a:t> Model and </a:t>
            </a:r>
            <a:r>
              <a:rPr lang="pl-PL" sz="3200" i="1" dirty="0" err="1" smtClean="0"/>
              <a:t>the</a:t>
            </a:r>
            <a:r>
              <a:rPr lang="pl-PL" sz="3200" i="1" dirty="0" smtClean="0"/>
              <a:t> </a:t>
            </a:r>
            <a:r>
              <a:rPr lang="pl-PL" sz="3200" i="1" dirty="0" err="1" smtClean="0"/>
              <a:t>Problems</a:t>
            </a:r>
            <a:r>
              <a:rPr lang="pl-PL" sz="3200" i="1" dirty="0" smtClean="0"/>
              <a:t> of </a:t>
            </a:r>
            <a:r>
              <a:rPr lang="pl-PL" sz="3200" i="1" dirty="0" err="1" smtClean="0"/>
              <a:t>Artistic</a:t>
            </a:r>
            <a:r>
              <a:rPr lang="pl-PL" sz="3200" i="1" dirty="0" smtClean="0"/>
              <a:t> </a:t>
            </a:r>
            <a:r>
              <a:rPr lang="pl-PL" sz="3200" i="1" dirty="0" err="1" smtClean="0"/>
              <a:t>Traslation</a:t>
            </a:r>
            <a:endParaRPr lang="pl-PL" sz="3200" dirty="0" smtClean="0"/>
          </a:p>
          <a:p>
            <a:pPr>
              <a:buFont typeface="Arial" pitchFamily="34" charset="0"/>
              <a:buChar char="•"/>
            </a:pPr>
            <a:r>
              <a:rPr lang="pl-PL" sz="3200" i="1" dirty="0" smtClean="0"/>
              <a:t> Ocalone w tłumaczeniu. </a:t>
            </a:r>
            <a:r>
              <a:rPr lang="pl-PL" sz="3200" dirty="0" smtClean="0"/>
              <a:t>Kraków  1992 – </a:t>
            </a:r>
            <a:r>
              <a:rPr lang="pl-PL" sz="3200" i="1" dirty="0" err="1" smtClean="0"/>
              <a:t>Saved</a:t>
            </a:r>
            <a:r>
              <a:rPr lang="pl-PL" sz="3200" i="1" dirty="0" smtClean="0"/>
              <a:t> </a:t>
            </a:r>
            <a:r>
              <a:rPr lang="pl-PL" sz="3200" i="1" dirty="0" err="1" smtClean="0"/>
              <a:t>in</a:t>
            </a:r>
            <a:r>
              <a:rPr lang="pl-PL" sz="3200" i="1" dirty="0" smtClean="0"/>
              <a:t> </a:t>
            </a:r>
            <a:r>
              <a:rPr lang="pl-PL" sz="3200" i="1" dirty="0" err="1" smtClean="0"/>
              <a:t>Translation</a:t>
            </a:r>
            <a:endParaRPr lang="pl-PL" sz="3200" dirty="0"/>
          </a:p>
        </p:txBody>
      </p:sp>
      <p:pic>
        <p:nvPicPr>
          <p:cNvPr id="6" name="Obraz 5" descr="ocalon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88224" y="3501008"/>
            <a:ext cx="2143125" cy="3038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828</Words>
  <Application>Microsoft Office PowerPoint</Application>
  <PresentationFormat>Pokaz na ekranie (4:3)</PresentationFormat>
  <Paragraphs>95</Paragraphs>
  <Slides>14</Slides>
  <Notes>11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Motyw pakietu Office</vt:lpstr>
      <vt:lpstr>Prezentacja programu PowerPoint</vt:lpstr>
      <vt:lpstr>M. Heydel, P. Bukowski (eds.), Polska myśl przekładoznawcza. Antologia, Kraków 2013</vt:lpstr>
      <vt:lpstr>Jerzy Ziomek (1924-1990)</vt:lpstr>
      <vt:lpstr>Prezentacja programu PowerPoint</vt:lpstr>
      <vt:lpstr>Edward Balcerzan (b.1937)</vt:lpstr>
      <vt:lpstr>Edward Balcerzan - continuation</vt:lpstr>
      <vt:lpstr>Prezentacja programu PowerPoint</vt:lpstr>
      <vt:lpstr>E. Balcerzan, Inspiracja edukacyjna w przekładoznawstwie, „Oder Übersetzung” 2010, nr 1</vt:lpstr>
      <vt:lpstr>Stanisław Barańczak (b.1946)</vt:lpstr>
      <vt:lpstr>Anna Legeżyńska (b. 1951)</vt:lpstr>
      <vt:lpstr>Ewa Kraskowska (b.1954)</vt:lpstr>
      <vt:lpstr>Ewa Rajewska (b. 1979)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Translation Studies as part of  Polish Philology Studies in Poznań</dc:title>
  <dc:creator>Valued Acer Customer</dc:creator>
  <cp:lastModifiedBy>Ewa Kraskowska</cp:lastModifiedBy>
  <cp:revision>54</cp:revision>
  <dcterms:created xsi:type="dcterms:W3CDTF">2014-03-02T17:15:35Z</dcterms:created>
  <dcterms:modified xsi:type="dcterms:W3CDTF">2015-09-20T13:20:29Z</dcterms:modified>
</cp:coreProperties>
</file>